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9" r:id="rId1"/>
  </p:sldMasterIdLst>
  <p:sldIdLst>
    <p:sldId id="269" r:id="rId2"/>
    <p:sldId id="273" r:id="rId3"/>
    <p:sldId id="281" r:id="rId4"/>
    <p:sldId id="271" r:id="rId5"/>
    <p:sldId id="260" r:id="rId6"/>
    <p:sldId id="258" r:id="rId7"/>
    <p:sldId id="275" r:id="rId8"/>
    <p:sldId id="274" r:id="rId9"/>
    <p:sldId id="272" r:id="rId10"/>
    <p:sldId id="263" r:id="rId11"/>
    <p:sldId id="276" r:id="rId12"/>
    <p:sldId id="284" r:id="rId13"/>
    <p:sldId id="277" r:id="rId14"/>
    <p:sldId id="262" r:id="rId15"/>
    <p:sldId id="283" r:id="rId16"/>
    <p:sldId id="264" r:id="rId17"/>
    <p:sldId id="279" r:id="rId18"/>
    <p:sldId id="261" r:id="rId19"/>
    <p:sldId id="270" r:id="rId20"/>
    <p:sldId id="280" r:id="rId21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358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33B9-D800-4ECF-9CFB-ECAB0C5C058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31DFB-60DF-4B66-9105-A5586D82DB0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F9E9-833D-41A1-A58F-C24E335843E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5E170-6F3C-48E3-8051-66734B0B5C4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798D-3B92-4CB9-A6FC-03F42232C0B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06304-51F9-49D9-94B7-4AB42247101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F528-B83F-4753-AED4-CA231C1AC07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4157-D676-4885-86CD-877270A78AB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C274-987F-4AF6-945F-D9EA4BD35E3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047C9-558B-470A-9A62-DDF1334A3BB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E672-2A62-4669-B725-EC93777AB4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6CA1-5CEB-40C4-82BC-6CB151C4EB9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pPr>
              <a:defRPr/>
            </a:pPr>
            <a:fld id="{70973575-30D5-4EF5-B9EB-FF42BC545C3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citypay.co.il/htmls_Heb/tofes_tashlum.asp?SId=1&amp;LAMASID=37100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z="4400" b="1" smtClean="0"/>
              <a:t>נגיש לכל?</a:t>
            </a:r>
            <a:endParaRPr lang="en-US" sz="44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he-IL" sz="4000" smtClean="0"/>
          </a:p>
          <a:p>
            <a:pPr algn="ctr" eaLnBrk="1" hangingPunct="1">
              <a:buFont typeface="Wingdings" pitchFamily="2" charset="2"/>
              <a:buNone/>
            </a:pPr>
            <a:endParaRPr lang="he-IL" sz="4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he-IL" sz="4000" smtClean="0"/>
              <a:t>סוגיות ודרכים להנגשה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e-IL" sz="4000" smtClean="0"/>
              <a:t>ברשויות המקומיות</a:t>
            </a:r>
            <a:endParaRPr lang="en-US" sz="4000" smtClean="0"/>
          </a:p>
          <a:p>
            <a:pPr eaLnBrk="1" hangingPunct="1">
              <a:buFont typeface="Wingdings" pitchFamily="2" charset="2"/>
              <a:buNone/>
            </a:pPr>
            <a:endParaRPr lang="en-US" sz="4000" smtClean="0"/>
          </a:p>
        </p:txBody>
      </p:sp>
      <p:pic>
        <p:nvPicPr>
          <p:cNvPr id="3076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b="1" smtClean="0"/>
              <a:t>נגישות השירות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e-IL" b="1" dirty="0" smtClean="0">
                <a:solidFill>
                  <a:srgbClr val="00B050"/>
                </a:solidFill>
              </a:rPr>
              <a:t>שרות בגובה העיניים...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e-IL" b="1" dirty="0" smtClean="0">
              <a:solidFill>
                <a:srgbClr val="00B05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e-IL" dirty="0" smtClean="0"/>
              <a:t>לא </a:t>
            </a:r>
            <a:r>
              <a:rPr lang="he-IL" b="1" dirty="0" smtClean="0"/>
              <a:t>רק</a:t>
            </a:r>
            <a:r>
              <a:rPr lang="he-IL" dirty="0" smtClean="0"/>
              <a:t> לאנשים עם מוגבלות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e-IL" dirty="0" smtClean="0"/>
              <a:t>(קשישים, נשים בהריון)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e-IL" dirty="0"/>
          </a:p>
          <a:p>
            <a:pPr eaLnBrk="1" hangingPunct="1">
              <a:defRPr/>
            </a:pPr>
            <a:r>
              <a:rPr lang="he-IL" dirty="0" smtClean="0"/>
              <a:t>עמדת שירות </a:t>
            </a:r>
          </a:p>
          <a:p>
            <a:pPr eaLnBrk="1" hangingPunct="1">
              <a:defRPr/>
            </a:pPr>
            <a:r>
              <a:rPr lang="he-IL" dirty="0" smtClean="0"/>
              <a:t>עמדת מודיעין</a:t>
            </a:r>
          </a:p>
          <a:p>
            <a:pPr eaLnBrk="1" hangingPunct="1">
              <a:defRPr/>
            </a:pPr>
            <a:r>
              <a:rPr lang="he-IL" dirty="0" smtClean="0"/>
              <a:t>מכשור </a:t>
            </a:r>
            <a:r>
              <a:rPr lang="he-IL" dirty="0" smtClean="0"/>
              <a:t>עזר לכבדי שמיעה</a:t>
            </a:r>
          </a:p>
        </p:txBody>
      </p:sp>
      <p:pic>
        <p:nvPicPr>
          <p:cNvPr id="12292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u:\TSIVIA\מדד השילוב\תמונות\אשדוד\עיריית אשדוד- דלפק ארנונה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5357">
            <a:off x="561847" y="3411545"/>
            <a:ext cx="3810229" cy="28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e-IL" smtClean="0"/>
          </a:p>
          <a:p>
            <a:pPr algn="ctr" eaLnBrk="1" hangingPunct="1">
              <a:buFont typeface="Wingdings" pitchFamily="2" charset="2"/>
              <a:buNone/>
            </a:pPr>
            <a:r>
              <a:rPr lang="he-IL" sz="4000" smtClean="0">
                <a:hlinkClick r:id="rId2"/>
              </a:rPr>
              <a:t>עברית קשה שפה</a:t>
            </a:r>
            <a:endParaRPr lang="he-IL" sz="4000" smtClean="0"/>
          </a:p>
          <a:p>
            <a:pPr algn="ctr" eaLnBrk="1" hangingPunct="1">
              <a:buFont typeface="Wingdings" pitchFamily="2" charset="2"/>
              <a:buNone/>
            </a:pPr>
            <a:endParaRPr lang="he-IL" sz="4000" smtClean="0"/>
          </a:p>
          <a:p>
            <a:pPr eaLnBrk="1" hangingPunct="1"/>
            <a:r>
              <a:rPr lang="he-IL" sz="4000" smtClean="0"/>
              <a:t>פישוט לשוני בטפסים</a:t>
            </a:r>
          </a:p>
          <a:p>
            <a:pPr eaLnBrk="1" hangingPunct="1"/>
            <a:r>
              <a:rPr lang="he-IL" sz="4000" smtClean="0"/>
              <a:t>עזרה במילוי טפסים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000" smtClean="0"/>
          </a:p>
        </p:txBody>
      </p:sp>
      <p:pic>
        <p:nvPicPr>
          <p:cNvPr id="13315" name="Picture 4" descr="bizhut logo קט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000" b="1" smtClean="0"/>
              <a:t>נגישות השירות</a:t>
            </a:r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e-IL" dirty="0" smtClean="0"/>
          </a:p>
          <a:p>
            <a:pPr algn="ctr" eaLnBrk="1" hangingPunct="1"/>
            <a:r>
              <a:rPr lang="he-IL" sz="4000" dirty="0" smtClean="0"/>
              <a:t>איסור דרישת תשלום בעד ההתאמות</a:t>
            </a:r>
          </a:p>
          <a:p>
            <a:pPr algn="ctr" eaLnBrk="1" hangingPunct="1"/>
            <a:r>
              <a:rPr lang="he-IL" sz="4000" dirty="0" smtClean="0"/>
              <a:t>מתן שרות ללא המתנה </a:t>
            </a:r>
            <a:r>
              <a:rPr lang="he-IL" sz="4000" dirty="0" smtClean="0"/>
              <a:t>בתור לזכאים</a:t>
            </a:r>
            <a:endParaRPr lang="he-IL" sz="4000" dirty="0" smtClean="0"/>
          </a:p>
          <a:p>
            <a:pPr algn="ctr" eaLnBrk="1" hangingPunct="1"/>
            <a:r>
              <a:rPr lang="he-IL" sz="4000" dirty="0" smtClean="0"/>
              <a:t>חיות שרות</a:t>
            </a:r>
            <a:endParaRPr lang="en-US" sz="4000" dirty="0" smtClean="0"/>
          </a:p>
        </p:txBody>
      </p:sp>
      <p:pic>
        <p:nvPicPr>
          <p:cNvPr id="13315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000" b="1" smtClean="0"/>
              <a:t>נגישות השירות</a:t>
            </a:r>
            <a:endParaRPr lang="he-IL" smtClean="0"/>
          </a:p>
        </p:txBody>
      </p:sp>
      <p:pic>
        <p:nvPicPr>
          <p:cNvPr id="5" name="Picture 4" descr="guided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933056"/>
            <a:ext cx="237172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000" b="1" smtClean="0"/>
              <a:t>נגישות ושילוב בחברה</a:t>
            </a:r>
            <a:endParaRPr lang="he-IL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e-IL" smtClean="0"/>
          </a:p>
          <a:p>
            <a:pPr algn="ctr" eaLnBrk="1" hangingPunct="1">
              <a:buFont typeface="Wingdings" pitchFamily="2" charset="2"/>
              <a:buNone/>
            </a:pPr>
            <a:r>
              <a:rPr lang="he-IL" sz="4000" smtClean="0"/>
              <a:t>העדר תחבורה נגישה-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e-IL" sz="4000" smtClean="0"/>
              <a:t>המכשול הראשון בשילוב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933825"/>
            <a:ext cx="447516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b="1" smtClean="0"/>
              <a:t>נגישות תשתית- </a:t>
            </a:r>
            <a:r>
              <a:rPr lang="he-IL" smtClean="0"/>
              <a:t>עד התחנה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e-IL" b="1" dirty="0" smtClean="0"/>
              <a:t>הדרך לגן עדן רצופה מכשולים...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e-IL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e-IL" dirty="0" smtClean="0"/>
              <a:t>גם אם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e-IL" dirty="0" smtClean="0"/>
              <a:t>התחנה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e-IL" dirty="0" smtClean="0"/>
              <a:t>האוטובוס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e-IL" dirty="0" smtClean="0"/>
              <a:t>הכרטוס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e-IL" dirty="0" smtClean="0"/>
              <a:t>והכריזה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e-IL" b="1" dirty="0" smtClean="0">
                <a:solidFill>
                  <a:srgbClr val="00B050"/>
                </a:solidFill>
              </a:rPr>
              <a:t>נגישים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e-IL" dirty="0" smtClean="0"/>
          </a:p>
        </p:txBody>
      </p:sp>
      <p:pic>
        <p:nvPicPr>
          <p:cNvPr id="15364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u:\TSIVIA\מדד השילוב\תמונות\הרצליה\נגישות ברחובות הרצליה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6874">
            <a:off x="1403350" y="2460625"/>
            <a:ext cx="416877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e-IL" dirty="0" smtClean="0"/>
              <a:t>כאשר </a:t>
            </a:r>
            <a:r>
              <a:rPr lang="he-IL" b="1" dirty="0" smtClean="0">
                <a:solidFill>
                  <a:srgbClr val="7030A0"/>
                </a:solidFill>
              </a:rPr>
              <a:t>הדרך</a:t>
            </a:r>
            <a:r>
              <a:rPr lang="he-IL" dirty="0" smtClean="0"/>
              <a:t> אליהם לא סלולה- </a:t>
            </a:r>
          </a:p>
          <a:p>
            <a:pPr marL="0" indent="0" eaLnBrk="1" hangingPunct="1">
              <a:buNone/>
            </a:pPr>
            <a:r>
              <a:rPr lang="he-IL" dirty="0" smtClean="0"/>
              <a:t>כנראה אגיע </a:t>
            </a:r>
            <a:r>
              <a:rPr lang="he-IL" dirty="0" smtClean="0"/>
              <a:t>ל..</a:t>
            </a:r>
            <a:endParaRPr lang="he-IL" dirty="0" smtClean="0"/>
          </a:p>
        </p:txBody>
      </p:sp>
      <p:pic>
        <p:nvPicPr>
          <p:cNvPr id="13315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000" b="1" dirty="0" smtClean="0"/>
              <a:t>נגישות תשתית- </a:t>
            </a:r>
            <a:r>
              <a:rPr lang="he-IL" sz="4000" dirty="0" smtClean="0"/>
              <a:t>עד התחנה</a:t>
            </a:r>
            <a:endParaRPr lang="he-IL" dirty="0" smtClean="0"/>
          </a:p>
        </p:txBody>
      </p:sp>
      <p:pic>
        <p:nvPicPr>
          <p:cNvPr id="34818" name="Picture 2" descr="u:\TSIVIA\מדד השילוב\תמונות\הרצליה\נגישות ברחובות הרצליה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8240">
            <a:off x="1187624" y="270892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b="1" smtClean="0"/>
              <a:t>נגישות תחנת האוטובוס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z="4000" dirty="0" smtClean="0"/>
              <a:t>סככת המתנה</a:t>
            </a:r>
          </a:p>
          <a:p>
            <a:pPr eaLnBrk="1" hangingPunct="1"/>
            <a:r>
              <a:rPr lang="he-IL" sz="4000" dirty="0" smtClean="0"/>
              <a:t>רחבת הערכות</a:t>
            </a:r>
          </a:p>
          <a:p>
            <a:pPr eaLnBrk="1" hangingPunct="1"/>
            <a:endParaRPr lang="he-IL" sz="4000" dirty="0" smtClean="0"/>
          </a:p>
          <a:p>
            <a:pPr eaLnBrk="1" hangingPunct="1">
              <a:buNone/>
            </a:pPr>
            <a:r>
              <a:rPr lang="he-IL" sz="4000" dirty="0" smtClean="0"/>
              <a:t>וכל מילה נוספת-</a:t>
            </a:r>
          </a:p>
          <a:p>
            <a:pPr eaLnBrk="1" hangingPunct="1">
              <a:buNone/>
            </a:pPr>
            <a:r>
              <a:rPr lang="he-IL" sz="4000" dirty="0" smtClean="0"/>
              <a:t>מיותרת</a:t>
            </a:r>
          </a:p>
          <a:p>
            <a:pPr eaLnBrk="1" hangingPunct="1">
              <a:buFont typeface="Wingdings" pitchFamily="2" charset="2"/>
              <a:buNone/>
            </a:pPr>
            <a:endParaRPr lang="he-IL" sz="4000" b="1" dirty="0" smtClean="0"/>
          </a:p>
        </p:txBody>
      </p:sp>
      <p:pic>
        <p:nvPicPr>
          <p:cNvPr id="16388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u:\TSIVIA\מדד השילוב\נגישות במזרח העיר\נסיעה בתחבורה ציבורית ותחנת אוטובוס\IMG_0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31096">
            <a:off x="1060938" y="2431377"/>
            <a:ext cx="410051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b="1" smtClean="0"/>
              <a:t>ומנגד-</a:t>
            </a:r>
            <a:br>
              <a:rPr lang="he-IL" b="1" smtClean="0"/>
            </a:br>
            <a:endParaRPr lang="he-IL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33538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e-IL" smtClean="0"/>
          </a:p>
          <a:p>
            <a:pPr eaLnBrk="1" hangingPunct="1">
              <a:buFont typeface="Wingdings" pitchFamily="2" charset="2"/>
              <a:buNone/>
            </a:pPr>
            <a:r>
              <a:rPr lang="he-IL" smtClean="0"/>
              <a:t>סימון תחושתי במדרכה 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dirty="0" smtClean="0"/>
              <a:t>מסייע לאדם עם מוגבלות בראיה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dirty="0" smtClean="0"/>
              <a:t>לדעת היכן דלת האוטובוס תפתח</a:t>
            </a:r>
          </a:p>
        </p:txBody>
      </p:sp>
      <p:pic>
        <p:nvPicPr>
          <p:cNvPr id="17412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060575"/>
            <a:ext cx="30972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חץ שמאלה 1"/>
          <p:cNvSpPr/>
          <p:nvPr/>
        </p:nvSpPr>
        <p:spPr>
          <a:xfrm rot="7806731">
            <a:off x="1672431" y="6030119"/>
            <a:ext cx="100488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b="1" smtClean="0"/>
              <a:t>נגישות מידע בתחנות</a:t>
            </a:r>
            <a:br>
              <a:rPr lang="he-IL" b="1" smtClean="0"/>
            </a:br>
            <a:endParaRPr lang="he-IL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e-IL" smtClean="0"/>
              <a:t>גרפיטי על הקיר- 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smtClean="0"/>
              <a:t>מידע על יעד הנסיעה</a:t>
            </a:r>
          </a:p>
        </p:txBody>
      </p:sp>
      <p:pic>
        <p:nvPicPr>
          <p:cNvPr id="18436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u:\TSIVIA\נגישות השירות\נגישות תחבורה ציבורית\נגישות תחבורה בחברה הערבית\IMG_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4351">
            <a:off x="982663" y="2532063"/>
            <a:ext cx="47625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z="4400" b="1" smtClean="0"/>
              <a:t>איך אני קשור לכל זה??</a:t>
            </a:r>
            <a:endParaRPr lang="en-US" sz="4400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e-IL" sz="4000" smtClean="0"/>
              <a:t>אנשים עם מוגבלות מהווים קרוב ל-22% מכלל האוכלוסייה.</a:t>
            </a:r>
          </a:p>
          <a:p>
            <a:pPr>
              <a:buFont typeface="Wingdings" pitchFamily="2" charset="2"/>
              <a:buNone/>
            </a:pPr>
            <a:r>
              <a:rPr lang="he-IL" sz="4000" smtClean="0"/>
              <a:t>דהיינו מליון ושש מאות אלף אנשים עם מוגבלות חיים בישראל בשנת 2009</a:t>
            </a:r>
          </a:p>
          <a:p>
            <a:pPr>
              <a:buFont typeface="Wingdings" pitchFamily="2" charset="2"/>
              <a:buNone/>
            </a:pPr>
            <a:r>
              <a:rPr lang="he-IL" sz="4000" smtClean="0"/>
              <a:t>כלומר חמישית מהבוחרים שלכם!!</a:t>
            </a:r>
          </a:p>
          <a:p>
            <a:pPr>
              <a:buFont typeface="Wingdings" pitchFamily="2" charset="2"/>
              <a:buNone/>
            </a:pPr>
            <a:endParaRPr lang="he-IL" sz="4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he-IL" sz="1200" smtClean="0"/>
              <a:t>על פי דו"ח נתוני נציבות שוויון זכויות לאנשים עם מוגבלות, משרד המשפטים, 2011</a:t>
            </a:r>
            <a:endParaRPr lang="en-US" sz="1200" smtClean="0"/>
          </a:p>
          <a:p>
            <a:pPr eaLnBrk="1" hangingPunct="1">
              <a:buFont typeface="Wingdings" pitchFamily="2" charset="2"/>
              <a:buNone/>
            </a:pPr>
            <a:endParaRPr lang="en-US" sz="4000" smtClean="0"/>
          </a:p>
        </p:txBody>
      </p:sp>
      <p:pic>
        <p:nvPicPr>
          <p:cNvPr id="19460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z="4400" b="1" smtClean="0"/>
              <a:t>מי אנחנו</a:t>
            </a:r>
            <a:endParaRPr lang="en-US" sz="44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he-IL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e-IL" sz="4000" dirty="0" smtClean="0"/>
              <a:t>  ארגון בזכות פועל לקידום שוויון זכויות של אנשים עם מוגבלות בחברה, </a:t>
            </a:r>
            <a:r>
              <a:rPr lang="he-IL" sz="4000" dirty="0" smtClean="0">
                <a:solidFill>
                  <a:srgbClr val="00B050"/>
                </a:solidFill>
              </a:rPr>
              <a:t>שילובם</a:t>
            </a:r>
            <a:r>
              <a:rPr lang="he-IL" sz="4000" dirty="0" smtClean="0"/>
              <a:t> ו</a:t>
            </a:r>
            <a:r>
              <a:rPr lang="he-IL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שיתופם</a:t>
            </a:r>
            <a:r>
              <a:rPr lang="he-IL" sz="4000" dirty="0" smtClean="0"/>
              <a:t> המלא בכל תחומי החיים.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dirty="0" smtClean="0"/>
          </a:p>
        </p:txBody>
      </p:sp>
      <p:pic>
        <p:nvPicPr>
          <p:cNvPr id="4100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b="1" dirty="0" smtClean="0"/>
              <a:t>	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sz="4400" b="1" dirty="0" smtClean="0"/>
              <a:t/>
            </a:r>
            <a:br>
              <a:rPr lang="he-IL" sz="4400" b="1" dirty="0" smtClean="0"/>
            </a:br>
            <a:endParaRPr lang="he-IL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33538"/>
            <a:ext cx="7772400" cy="4530725"/>
          </a:xfrm>
        </p:spPr>
        <p:txBody>
          <a:bodyPr/>
          <a:lstStyle/>
          <a:p>
            <a:pPr algn="ctr" eaLnBrk="1" hangingPunct="1">
              <a:buNone/>
            </a:pPr>
            <a:endParaRPr lang="he-IL" sz="4000" b="1" dirty="0" smtClean="0"/>
          </a:p>
          <a:p>
            <a:pPr algn="ctr" eaLnBrk="1" hangingPunct="1">
              <a:buNone/>
            </a:pPr>
            <a:endParaRPr lang="he-IL" sz="4000" b="1" dirty="0" smtClean="0"/>
          </a:p>
          <a:p>
            <a:pPr algn="ctr" eaLnBrk="1" hangingPunct="1">
              <a:buNone/>
            </a:pPr>
            <a:r>
              <a:rPr lang="he-IL" sz="5400" b="1" dirty="0" smtClean="0">
                <a:solidFill>
                  <a:schemeClr val="tx2"/>
                </a:solidFill>
              </a:rPr>
              <a:t>תודה</a:t>
            </a:r>
            <a:endParaRPr lang="he-IL" sz="5400" b="1" dirty="0" smtClean="0">
              <a:solidFill>
                <a:schemeClr val="tx2"/>
              </a:solidFill>
            </a:endParaRPr>
          </a:p>
          <a:p>
            <a:pPr algn="ctr" eaLnBrk="1" hangingPunct="1">
              <a:buNone/>
            </a:pPr>
            <a:endParaRPr lang="he-IL" sz="4000" b="1" dirty="0" smtClean="0"/>
          </a:p>
        </p:txBody>
      </p:sp>
      <p:pic>
        <p:nvPicPr>
          <p:cNvPr id="21508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z="4400" b="1" smtClean="0"/>
              <a:t>בשם החוק</a:t>
            </a:r>
            <a:endParaRPr lang="en-US" sz="4400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he-IL" sz="4000" dirty="0" smtClean="0"/>
          </a:p>
          <a:p>
            <a:pPr algn="ctr" eaLnBrk="1" hangingPunct="1">
              <a:buFont typeface="Wingdings" pitchFamily="2" charset="2"/>
              <a:buNone/>
            </a:pPr>
            <a:endParaRPr lang="he-IL" sz="4000" dirty="0" smtClean="0"/>
          </a:p>
        </p:txBody>
      </p:sp>
      <p:pic>
        <p:nvPicPr>
          <p:cNvPr id="5124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868863"/>
            <a:ext cx="11210925" cy="964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971550" y="2565400"/>
            <a:ext cx="75612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e-IL" sz="4000" dirty="0"/>
              <a:t>חוק שוויון זכויות לאנשים עם מוגבלות, </a:t>
            </a:r>
            <a:r>
              <a:rPr lang="he-IL" sz="2000" dirty="0"/>
              <a:t>תשנ"ח,  </a:t>
            </a:r>
            <a:r>
              <a:rPr lang="he-IL" sz="2000" dirty="0" smtClean="0"/>
              <a:t>1998</a:t>
            </a:r>
          </a:p>
          <a:p>
            <a:pPr>
              <a:buFont typeface="Arial" pitchFamily="34" charset="0"/>
              <a:buChar char="•"/>
            </a:pPr>
            <a:r>
              <a:rPr lang="he-IL" sz="2000" dirty="0" smtClean="0"/>
              <a:t>פרק הנגישות 2005</a:t>
            </a:r>
          </a:p>
          <a:p>
            <a:pPr>
              <a:buFont typeface="Arial" pitchFamily="34" charset="0"/>
              <a:buChar char="•"/>
            </a:pPr>
            <a:r>
              <a:rPr lang="he-IL" sz="2000" dirty="0" smtClean="0"/>
              <a:t>תקנות 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z="4400" b="1" smtClean="0"/>
              <a:t>מהי מוגבלות?</a:t>
            </a:r>
            <a:endParaRPr lang="en-US" sz="4400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e-IL" sz="4000" smtClean="0"/>
          </a:p>
          <a:p>
            <a:pPr eaLnBrk="1" hangingPunct="1">
              <a:buFont typeface="Wingdings" pitchFamily="2" charset="2"/>
              <a:buNone/>
            </a:pPr>
            <a:r>
              <a:rPr lang="he-IL" sz="4000" smtClean="0"/>
              <a:t>  אדם עם לקות פיסית, נפשית או שכלית לרבות קוגנטיבית.. אשר בשלה מוגבל תפקודו באופן מהותי בתחום אחד או יותר מתחומי החיים.</a:t>
            </a:r>
          </a:p>
          <a:p>
            <a:pPr eaLnBrk="1" hangingPunct="1">
              <a:buFont typeface="Wingdings" pitchFamily="2" charset="2"/>
              <a:buNone/>
            </a:pPr>
            <a:endParaRPr lang="he-IL" sz="4000" smtClean="0"/>
          </a:p>
          <a:p>
            <a:pPr eaLnBrk="1" hangingPunct="1">
              <a:buFont typeface="Wingdings" pitchFamily="2" charset="2"/>
              <a:buNone/>
            </a:pPr>
            <a:r>
              <a:rPr lang="he-IL" sz="2000" smtClean="0"/>
              <a:t>לפי הגדרת המוגבלות בחוק</a:t>
            </a:r>
            <a:endParaRPr lang="he-IL" sz="4000" smtClean="0"/>
          </a:p>
          <a:p>
            <a:pPr eaLnBrk="1" hangingPunct="1">
              <a:buFont typeface="Wingdings" pitchFamily="2" charset="2"/>
              <a:buNone/>
            </a:pPr>
            <a:endParaRPr lang="he-IL" sz="4000" smtClean="0"/>
          </a:p>
          <a:p>
            <a:pPr eaLnBrk="1" hangingPunct="1">
              <a:buFont typeface="Wingdings" pitchFamily="2" charset="2"/>
              <a:buNone/>
            </a:pPr>
            <a:endParaRPr lang="he-IL" sz="4000" smtClean="0"/>
          </a:p>
          <a:p>
            <a:pPr eaLnBrk="1" hangingPunct="1">
              <a:buFont typeface="Wingdings" pitchFamily="2" charset="2"/>
              <a:buNone/>
            </a:pPr>
            <a:endParaRPr lang="en-US" sz="4000" smtClean="0"/>
          </a:p>
        </p:txBody>
      </p:sp>
      <p:pic>
        <p:nvPicPr>
          <p:cNvPr id="6148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he-IL" b="1" smtClean="0"/>
              <a:t>נגישות, מה כוונת המחוקק?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he-IL" sz="4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e-IL" sz="4000" b="1" dirty="0" smtClean="0"/>
              <a:t>נגישות</a:t>
            </a:r>
            <a:r>
              <a:rPr lang="he-IL" sz="4000" dirty="0" smtClean="0"/>
              <a:t> – אפשרות הגעה למקום, תנועה והתמצאות בו, שימוש והנאה משרות, קבלת מידע... השתתפות..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e-IL" sz="4000" dirty="0" smtClean="0"/>
              <a:t>והכול באופן </a:t>
            </a:r>
            <a:r>
              <a:rPr lang="he-IL" sz="4000" dirty="0" smtClean="0">
                <a:solidFill>
                  <a:srgbClr val="00B050"/>
                </a:solidFill>
              </a:rPr>
              <a:t>שוויוני</a:t>
            </a:r>
            <a:r>
              <a:rPr lang="he-IL" sz="4000" dirty="0" smtClean="0"/>
              <a:t>, </a:t>
            </a:r>
            <a:r>
              <a:rPr lang="he-IL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מכובד</a:t>
            </a:r>
            <a:r>
              <a:rPr lang="he-IL" sz="4000" dirty="0" smtClean="0"/>
              <a:t>, </a:t>
            </a:r>
            <a:r>
              <a:rPr lang="he-IL" sz="4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עצמאי</a:t>
            </a:r>
            <a:r>
              <a:rPr lang="he-IL" sz="4000" dirty="0" smtClean="0"/>
              <a:t> בטיחותי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he-IL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e-IL" sz="2000" dirty="0" smtClean="0"/>
              <a:t>(פרק ה1)</a:t>
            </a:r>
          </a:p>
        </p:txBody>
      </p:sp>
      <p:pic>
        <p:nvPicPr>
          <p:cNvPr id="7172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z="4400" b="1" smtClean="0"/>
              <a:t>מה מחייב החוק?</a:t>
            </a:r>
            <a:endParaRPr lang="en-US" sz="4400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he-IL" dirty="0" smtClean="0"/>
          </a:p>
          <a:p>
            <a:pPr eaLnBrk="1" hangingPunct="1">
              <a:defRPr/>
            </a:pPr>
            <a:r>
              <a:rPr lang="he-IL" sz="4000" dirty="0" smtClean="0">
                <a:solidFill>
                  <a:srgbClr val="00B050"/>
                </a:solidFill>
              </a:rPr>
              <a:t>מקום ציבורי </a:t>
            </a:r>
            <a:r>
              <a:rPr lang="he-IL" sz="4000" dirty="0" smtClean="0">
                <a:solidFill>
                  <a:srgbClr val="7030A0"/>
                </a:solidFill>
              </a:rPr>
              <a:t>ושרות ציבורי </a:t>
            </a:r>
            <a:r>
              <a:rPr lang="he-IL" sz="4000" dirty="0" smtClean="0"/>
              <a:t>יהיה נגיש לאנשים עם מוגבלות.</a:t>
            </a:r>
          </a:p>
          <a:p>
            <a:pPr eaLnBrk="1" hangingPunct="1">
              <a:defRPr/>
            </a:pPr>
            <a:r>
              <a:rPr lang="he-IL" sz="4000" dirty="0" smtClean="0"/>
              <a:t>אדם עם מוגבלות זכאי </a:t>
            </a:r>
            <a:r>
              <a:rPr lang="he-IL" sz="4000" dirty="0" smtClean="0">
                <a:solidFill>
                  <a:srgbClr val="0070C0"/>
                </a:solidFill>
              </a:rPr>
              <a:t>לשירותי תחבורה ציבורית נגישים </a:t>
            </a:r>
            <a:r>
              <a:rPr lang="he-IL" sz="4000" dirty="0" smtClean="0"/>
              <a:t>ומתאימים לשימושו.</a:t>
            </a:r>
            <a:endParaRPr lang="he-IL" sz="2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e-IL" sz="2000" dirty="0" smtClean="0"/>
          </a:p>
          <a:p>
            <a:pPr eaLnBrk="1" hangingPunct="1">
              <a:defRPr/>
            </a:pPr>
            <a:r>
              <a:rPr lang="he-IL" sz="2000" dirty="0" smtClean="0"/>
              <a:t>הגדרות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000" dirty="0" smtClean="0"/>
          </a:p>
        </p:txBody>
      </p:sp>
      <p:pic>
        <p:nvPicPr>
          <p:cNvPr id="8196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b="1" smtClean="0"/>
              <a:t>נגישות- היכן?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313"/>
            <a:ext cx="7772400" cy="4646612"/>
          </a:xfrm>
        </p:spPr>
        <p:txBody>
          <a:bodyPr/>
          <a:lstStyle/>
          <a:p>
            <a:pPr eaLnBrk="1" hangingPunct="1"/>
            <a:r>
              <a:rPr lang="he-IL" b="1" smtClean="0"/>
              <a:t>מתו"ס</a:t>
            </a:r>
            <a:endParaRPr lang="he-IL" smtClean="0"/>
          </a:p>
        </p:txBody>
      </p:sp>
      <p:pic>
        <p:nvPicPr>
          <p:cNvPr id="9220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133600"/>
            <a:ext cx="619283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4643438" y="2349500"/>
            <a:ext cx="11207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>
                <a:solidFill>
                  <a:srgbClr val="00B050"/>
                </a:solidFill>
              </a:rPr>
              <a:t>מבנים-</a:t>
            </a:r>
          </a:p>
          <a:p>
            <a:r>
              <a:rPr lang="he-IL"/>
              <a:t>בית ספר</a:t>
            </a:r>
          </a:p>
          <a:p>
            <a:r>
              <a:rPr lang="he-IL"/>
              <a:t>עירייה</a:t>
            </a:r>
          </a:p>
        </p:txBody>
      </p:sp>
      <p:sp>
        <p:nvSpPr>
          <p:cNvPr id="3" name="TextBox 2"/>
          <p:cNvSpPr txBox="1"/>
          <p:nvPr/>
        </p:nvSpPr>
        <p:spPr>
          <a:xfrm rot="20536894">
            <a:off x="2228850" y="2265363"/>
            <a:ext cx="1017588" cy="9239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he-IL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תשתיות-</a:t>
            </a:r>
          </a:p>
          <a:p>
            <a:pPr>
              <a:defRPr/>
            </a:pPr>
            <a:r>
              <a:rPr lang="he-IL" dirty="0"/>
              <a:t>צמתים</a:t>
            </a:r>
          </a:p>
          <a:p>
            <a:pPr>
              <a:defRPr/>
            </a:pPr>
            <a:r>
              <a:rPr lang="he-IL" dirty="0"/>
              <a:t>רחובות</a:t>
            </a:r>
          </a:p>
        </p:txBody>
      </p:sp>
      <p:sp>
        <p:nvSpPr>
          <p:cNvPr id="4" name="TextBox 3"/>
          <p:cNvSpPr txBox="1"/>
          <p:nvPr/>
        </p:nvSpPr>
        <p:spPr>
          <a:xfrm rot="20698532">
            <a:off x="2106613" y="5443538"/>
            <a:ext cx="1155700" cy="92233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he-IL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סביבה- </a:t>
            </a:r>
          </a:p>
          <a:p>
            <a:pPr>
              <a:defRPr/>
            </a:pPr>
            <a:r>
              <a:rPr lang="he-IL" dirty="0"/>
              <a:t>פארק</a:t>
            </a:r>
          </a:p>
          <a:p>
            <a:pPr>
              <a:defRPr/>
            </a:pPr>
            <a:r>
              <a:rPr lang="he-IL" dirty="0"/>
              <a:t>בית קברות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b="1" smtClean="0"/>
              <a:t>נגישות המקום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e-IL" dirty="0" smtClean="0"/>
              <a:t>לכו במשך 10 דקות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e-IL" dirty="0" smtClean="0"/>
              <a:t>כשאתם מביטים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e-IL" dirty="0" smtClean="0"/>
              <a:t>על מכשולים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e-IL" dirty="0" smtClean="0"/>
              <a:t>במדרכה.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e-IL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e-IL" b="1" dirty="0" smtClean="0">
                <a:solidFill>
                  <a:srgbClr val="7030A0"/>
                </a:solidFill>
              </a:rPr>
              <a:t>נקודה למחשבה-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e-IL" dirty="0" smtClean="0"/>
              <a:t>ומה אם לא הייתם יכולים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e-IL" dirty="0" smtClean="0"/>
              <a:t>לראות את המכשול...</a:t>
            </a:r>
          </a:p>
        </p:txBody>
      </p:sp>
      <p:pic>
        <p:nvPicPr>
          <p:cNvPr id="10244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u:\TSIVIA\מדד השילוב\תמונות\מפגעי רחוב בירושלים\PC260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1117">
            <a:off x="841375" y="2681288"/>
            <a:ext cx="3889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חץ שמאלה 1"/>
          <p:cNvSpPr/>
          <p:nvPr/>
        </p:nvSpPr>
        <p:spPr>
          <a:xfrm rot="7826681">
            <a:off x="3024819" y="4224225"/>
            <a:ext cx="1158875" cy="442912"/>
          </a:xfrm>
          <a:prstGeom prst="lef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8" name="חץ שמאלה 1"/>
          <p:cNvSpPr/>
          <p:nvPr/>
        </p:nvSpPr>
        <p:spPr>
          <a:xfrm rot="2373199">
            <a:off x="1700030" y="4251333"/>
            <a:ext cx="1158875" cy="442912"/>
          </a:xfrm>
          <a:prstGeom prst="lef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353998">
            <a:off x="1342016" y="5092769"/>
            <a:ext cx="3181372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בעבר-שילוט רחוב, כיום מכשול...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z="4400" b="1" smtClean="0"/>
              <a:t>נגישות במדינת חלם</a:t>
            </a:r>
            <a:endParaRPr lang="en-US" sz="4400" b="1" smtClean="0"/>
          </a:p>
        </p:txBody>
      </p:sp>
      <p:pic>
        <p:nvPicPr>
          <p:cNvPr id="11267" name="Picture 4" descr="bizhut logo קט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תחנת רכבת הרצליה- מדרגות נגישו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87285">
            <a:off x="1115219" y="2610644"/>
            <a:ext cx="3960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644900"/>
            <a:ext cx="26638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14"/>
          <p:cNvSpPr>
            <a:spLocks noChangeArrowheads="1"/>
          </p:cNvSpPr>
          <p:nvPr/>
        </p:nvSpPr>
        <p:spPr bwMode="auto">
          <a:xfrm rot="-1862787">
            <a:off x="4487863" y="3843338"/>
            <a:ext cx="1727200" cy="4318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1271" name="AutoShape 14"/>
          <p:cNvSpPr>
            <a:spLocks noChangeArrowheads="1"/>
          </p:cNvSpPr>
          <p:nvPr/>
        </p:nvSpPr>
        <p:spPr bwMode="auto">
          <a:xfrm rot="8875829">
            <a:off x="5635625" y="4646613"/>
            <a:ext cx="1727200" cy="4318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13">
      <a:dk1>
        <a:srgbClr val="000000"/>
      </a:dk1>
      <a:lt1>
        <a:srgbClr val="FFFFFF"/>
      </a:lt1>
      <a:dk2>
        <a:srgbClr val="330033"/>
      </a:dk2>
      <a:lt2>
        <a:srgbClr val="330033"/>
      </a:lt2>
      <a:accent1>
        <a:srgbClr val="9FB4F7"/>
      </a:accent1>
      <a:accent2>
        <a:srgbClr val="0033CC"/>
      </a:accent2>
      <a:accent3>
        <a:srgbClr val="FFFFFF"/>
      </a:accent3>
      <a:accent4>
        <a:srgbClr val="000000"/>
      </a:accent4>
      <a:accent5>
        <a:srgbClr val="CDD6FA"/>
      </a:accent5>
      <a:accent6>
        <a:srgbClr val="002DB9"/>
      </a:accent6>
      <a:hlink>
        <a:srgbClr val="666699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FF"/>
        </a:lt1>
        <a:dk2>
          <a:srgbClr val="330033"/>
        </a:dk2>
        <a:lt2>
          <a:srgbClr val="330033"/>
        </a:lt2>
        <a:accent1>
          <a:srgbClr val="829EF6"/>
        </a:accent1>
        <a:accent2>
          <a:srgbClr val="0033CC"/>
        </a:accent2>
        <a:accent3>
          <a:srgbClr val="FFFFFF"/>
        </a:accent3>
        <a:accent4>
          <a:srgbClr val="000000"/>
        </a:accent4>
        <a:accent5>
          <a:srgbClr val="C1CCFA"/>
        </a:accent5>
        <a:accent6>
          <a:srgbClr val="002DB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FF"/>
        </a:lt1>
        <a:dk2>
          <a:srgbClr val="330033"/>
        </a:dk2>
        <a:lt2>
          <a:srgbClr val="330033"/>
        </a:lt2>
        <a:accent1>
          <a:srgbClr val="C2CFFA"/>
        </a:accent1>
        <a:accent2>
          <a:srgbClr val="0033CC"/>
        </a:accent2>
        <a:accent3>
          <a:srgbClr val="FFFFFF"/>
        </a:accent3>
        <a:accent4>
          <a:srgbClr val="000000"/>
        </a:accent4>
        <a:accent5>
          <a:srgbClr val="DDE4FC"/>
        </a:accent5>
        <a:accent6>
          <a:srgbClr val="002DB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FFFFF"/>
        </a:lt1>
        <a:dk2>
          <a:srgbClr val="330033"/>
        </a:dk2>
        <a:lt2>
          <a:srgbClr val="330033"/>
        </a:lt2>
        <a:accent1>
          <a:srgbClr val="9FB4F7"/>
        </a:accent1>
        <a:accent2>
          <a:srgbClr val="0033CC"/>
        </a:accent2>
        <a:accent3>
          <a:srgbClr val="FFFFFF"/>
        </a:accent3>
        <a:accent4>
          <a:srgbClr val="000000"/>
        </a:accent4>
        <a:accent5>
          <a:srgbClr val="CDD6FA"/>
        </a:accent5>
        <a:accent6>
          <a:srgbClr val="002DB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4118</TotalTime>
  <Words>362</Words>
  <Application>Microsoft Office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Layers</vt:lpstr>
      <vt:lpstr>נגיש לכל?</vt:lpstr>
      <vt:lpstr>מי אנחנו</vt:lpstr>
      <vt:lpstr>בשם החוק</vt:lpstr>
      <vt:lpstr>מהי מוגבלות?</vt:lpstr>
      <vt:lpstr>נגישות, מה כוונת המחוקק?</vt:lpstr>
      <vt:lpstr>מה מחייב החוק?</vt:lpstr>
      <vt:lpstr>נגישות- היכן?</vt:lpstr>
      <vt:lpstr>נגישות המקום</vt:lpstr>
      <vt:lpstr>נגישות במדינת חלם</vt:lpstr>
      <vt:lpstr>נגישות השירות</vt:lpstr>
      <vt:lpstr>נגישות השירות</vt:lpstr>
      <vt:lpstr>נגישות השירות</vt:lpstr>
      <vt:lpstr>נגישות ושילוב בחברה</vt:lpstr>
      <vt:lpstr>נגישות תשתית- עד התחנה </vt:lpstr>
      <vt:lpstr>נגישות תשתית- עד התחנה</vt:lpstr>
      <vt:lpstr>נגישות תחנת האוטובוס</vt:lpstr>
      <vt:lpstr>ומנגד- </vt:lpstr>
      <vt:lpstr>נגישות מידע בתחנות </vt:lpstr>
      <vt:lpstr>איך אני קשור לכל זה??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Tsivia</dc:creator>
  <cp:lastModifiedBy>tsivia</cp:lastModifiedBy>
  <cp:revision>369</cp:revision>
  <dcterms:created xsi:type="dcterms:W3CDTF">2011-06-29T09:32:08Z</dcterms:created>
  <dcterms:modified xsi:type="dcterms:W3CDTF">2013-06-30T13:22:06Z</dcterms:modified>
</cp:coreProperties>
</file>