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92A0"/>
    <a:srgbClr val="477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AACAC-64FE-4A9A-96E4-EFB56EDAAE65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3AE2E-8EC6-4E5D-931B-D9CB26668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91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D2D0F-1B1D-4882-8426-F7BB4650A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83A1F7-C406-4F6F-B334-95BB1365F2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FFD3B-C502-4E12-A91E-D3D4C7F83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5485-976F-4538-A6E5-264B4679EEF0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FD56D-8FB1-4905-8B00-22954C42C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B68D5-896A-45D2-9689-F5402E6F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172F-D587-4963-B6C7-BE0703C3A6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1318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69ACD-D797-4549-AAD1-2DE3C1F70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77C1DC-FD88-4260-9B56-0E53DAC2B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1E5F1-3148-4EE0-973E-A8A9C9814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5485-976F-4538-A6E5-264B4679EEF0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FC8B2-7D0E-452F-9376-97E7CA59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F5462-AAF4-45F7-924A-95D6162A7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172F-D587-4963-B6C7-BE0703C3A6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869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0C09D9-A567-47E6-B882-FD0286EAD1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F4EB96-0C6C-49D7-BBD2-4603024A5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B4B54B-1B4C-483F-B9DE-C4A6EC7ED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5485-976F-4538-A6E5-264B4679EEF0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E5B5C-7A0D-4FFE-BF8C-0B5030A03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57FA6-A21C-45EB-9807-E1623820D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172F-D587-4963-B6C7-BE0703C3A6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105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F7AB1-E12E-493E-84FD-F52A0020B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2CBB4-0BAE-4D0A-8704-ECCCCE7A2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ABCEE-978E-4896-9C79-FFB9A2145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5485-976F-4538-A6E5-264B4679EEF0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E5E95-B910-4FB4-AE73-01C313511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1B386-FF2A-4493-BD31-067F26ECE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172F-D587-4963-B6C7-BE0703C3A6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1073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B86A3-9595-459E-B696-3BF675F5B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53538B-9727-4A92-AEC6-917A37978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6E481-2AD7-4321-89C2-513076469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5485-976F-4538-A6E5-264B4679EEF0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9C6F1-31C3-4637-811A-08EF6A0FE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C800C-307D-4D12-98A4-AF65987E5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172F-D587-4963-B6C7-BE0703C3A6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4324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3A79C-1A93-4264-9134-916D9EC0A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FCCF7-B4C2-46BD-8354-77994B02A3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8C3B85-D182-43AA-A40F-BDA2AB793C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F7847A-18DE-4D38-8DAF-29CB51EC3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5485-976F-4538-A6E5-264B4679EEF0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F69979-5775-49DE-B26C-5C28C5740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162EE-7718-4A8A-BC6C-65E0D94B0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172F-D587-4963-B6C7-BE0703C3A6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1241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CEF31-F735-473D-B7F0-84143E8E4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0A17F9-471C-4215-B533-5CC8B6C22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CEA761-38AF-4C24-9A05-96079373D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78584D-0956-4DFC-AB6A-F108153232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A0382E-1863-4CB6-ACBB-533F0C4735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D4F220-1BEF-4852-84CA-8417F253E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5485-976F-4538-A6E5-264B4679EEF0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E62C32-13A0-4AC7-A344-1226F6B6B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9A9B9C-4116-46A5-B15C-DDAEC1F24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172F-D587-4963-B6C7-BE0703C3A6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0130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729D2-3076-456D-8A91-435DEF61B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8E6D95-38C9-4F4D-B8CA-BD0F4D49F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5485-976F-4538-A6E5-264B4679EEF0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1243D-7CCD-4AC6-9C34-2D60A159C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4E73A4-C01E-46E5-B02C-62CD1F379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172F-D587-4963-B6C7-BE0703C3A6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912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99F6D5-803A-4F2A-9D61-CA0F77C41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5485-976F-4538-A6E5-264B4679EEF0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D07954-9DA2-4DBC-B90B-30CCC9842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FA3969-D10B-46F7-818B-FDE23192C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172F-D587-4963-B6C7-BE0703C3A6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1415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44102-FB79-496A-B791-6082A1B21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57579-6868-48A2-8AFD-408864377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6B57A7-7CBA-440E-BF55-FDF4E2E6DA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67F111-F808-4E51-89A7-93611D52A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5485-976F-4538-A6E5-264B4679EEF0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CF0FD-47FC-4B04-9A6F-A1FFF3D52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67A2E3-2F0D-405D-A164-6101DF7D5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172F-D587-4963-B6C7-BE0703C3A6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3726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ACF6-0F91-47EE-A7EE-507B4C35D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930ABE-ADAB-4B95-8E81-D55362CC2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C95D33-2B19-4E8C-AC3A-24A927041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40FB6-FF9B-4AFC-882B-990D8DAFC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5485-976F-4538-A6E5-264B4679EEF0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84783D-E866-4F11-9598-695489DD8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934FFC-BC28-4F55-A443-10B8F303A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172F-D587-4963-B6C7-BE0703C3A6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675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265813-1DCB-435B-91E8-B5BD06A6D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11E618-E679-4F9C-B421-3241104A0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6D8B9-BCB3-457D-B648-BDD502232A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45485-976F-4538-A6E5-264B4679EEF0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3DA68-F5A6-4F14-BEB4-75830D2FD8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D5934-BAFB-4CDA-BCD5-1266A0747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F172F-D587-4963-B6C7-BE0703C3A6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7609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FF0F0B8-5B06-4174-9742-1FD7ABE712A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2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8D5FBA5E-C810-434B-9396-68DF5401BB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2227"/>
          <a:stretch/>
        </p:blipFill>
        <p:spPr>
          <a:xfrm>
            <a:off x="643467" y="643467"/>
            <a:ext cx="10905066" cy="5571066"/>
          </a:xfrm>
          <a:prstGeom prst="rect">
            <a:avLst/>
          </a:prstGeom>
          <a:ln w="190500">
            <a:solidFill>
              <a:srgbClr val="FFFFFF"/>
            </a:solidFill>
            <a:miter lim="800000"/>
          </a:ln>
          <a:effectLst>
            <a:outerShdw blurRad="76200" dist="19050" dir="5400000" algn="t" rotWithShape="0">
              <a:prstClr val="black">
                <a:alpha val="55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97026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8206A-91D1-4455-BDB3-DEA75EAB0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294" y="365126"/>
            <a:ext cx="9789711" cy="13837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rtl="1"/>
            <a:r>
              <a:rPr lang="he-IL" b="1" dirty="0">
                <a:solidFill>
                  <a:srgbClr val="4A92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עוברים </a:t>
            </a:r>
            <a:r>
              <a:rPr lang="he-IL" b="1" dirty="0" smtClean="0">
                <a:solidFill>
                  <a:srgbClr val="4A92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לתחבורה מקיימת</a:t>
            </a:r>
            <a:endParaRPr lang="en-US" b="1" dirty="0">
              <a:solidFill>
                <a:srgbClr val="4A92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Content Placeholder 4" descr="A picture containing toy&#10;&#10;Description automatically generated">
            <a:extLst>
              <a:ext uri="{FF2B5EF4-FFF2-40B4-BE49-F238E27FC236}">
                <a16:creationId xmlns:a16="http://schemas.microsoft.com/office/drawing/2014/main" id="{B9223FAC-6844-443B-855E-84B02293E0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3" r="-1" b="1945"/>
          <a:stretch/>
        </p:blipFill>
        <p:spPr>
          <a:xfrm>
            <a:off x="0" y="2663403"/>
            <a:ext cx="4949833" cy="450531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E34C9EB-7AF6-43A9-BA66-C24CC6CF0924}"/>
              </a:ext>
            </a:extLst>
          </p:cNvPr>
          <p:cNvSpPr txBox="1"/>
          <p:nvPr/>
        </p:nvSpPr>
        <p:spPr>
          <a:xfrm>
            <a:off x="940279" y="1362975"/>
            <a:ext cx="10472468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 fontAlgn="base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Arial" panose="020B0604020202020204" pitchFamily="34" charset="0"/>
              </a:rPr>
              <a:t>דרישה של משרד התחבורה מהרשויות המקומיות ליישום פתרונות טקטיים להליכה ברגל, תחבורת אופניים ותחבורה ציבורית. </a:t>
            </a:r>
          </a:p>
          <a:p>
            <a:pPr marL="285750" indent="-285750" algn="r" rtl="1" fontAlgn="base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Arial" panose="020B0604020202020204" pitchFamily="34" charset="0"/>
              </a:rPr>
              <a:t>חשיפה והסברה של משרד התחבורה לחשיבה וביצוע הפרוייקטים הללו בטווח של 4 חודשים.</a:t>
            </a:r>
          </a:p>
        </p:txBody>
      </p:sp>
    </p:spTree>
    <p:extLst>
      <p:ext uri="{BB962C8B-B14F-4D97-AF65-F5344CB8AC3E}">
        <p14:creationId xmlns:p14="http://schemas.microsoft.com/office/powerpoint/2010/main" val="2406817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8206A-91D1-4455-BDB3-DEA75EAB0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294" y="365126"/>
            <a:ext cx="9789711" cy="13837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rtl="1"/>
            <a:r>
              <a:rPr lang="he-IL" b="1" dirty="0">
                <a:solidFill>
                  <a:srgbClr val="4A92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עוברים </a:t>
            </a:r>
            <a:r>
              <a:rPr lang="he-IL" b="1" dirty="0" smtClean="0">
                <a:solidFill>
                  <a:srgbClr val="4A92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לתחבורה מקיימת</a:t>
            </a:r>
            <a:endParaRPr lang="en-US" b="1" dirty="0">
              <a:solidFill>
                <a:srgbClr val="4A92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Content Placeholder 4" descr="A picture containing toy&#10;&#10;Description automatically generated">
            <a:extLst>
              <a:ext uri="{FF2B5EF4-FFF2-40B4-BE49-F238E27FC236}">
                <a16:creationId xmlns:a16="http://schemas.microsoft.com/office/drawing/2014/main" id="{B9223FAC-6844-443B-855E-84B02293E0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3" r="-1" b="1945"/>
          <a:stretch/>
        </p:blipFill>
        <p:spPr>
          <a:xfrm>
            <a:off x="0" y="2663403"/>
            <a:ext cx="4949833" cy="450531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E34C9EB-7AF6-43A9-BA66-C24CC6CF0924}"/>
              </a:ext>
            </a:extLst>
          </p:cNvPr>
          <p:cNvSpPr txBox="1"/>
          <p:nvPr/>
        </p:nvSpPr>
        <p:spPr>
          <a:xfrm>
            <a:off x="707367" y="1636924"/>
            <a:ext cx="10825562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 fontAlgn="base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Arial" panose="020B0604020202020204" pitchFamily="34" charset="0"/>
              </a:rPr>
              <a:t>הטמעת הנחיות חדשות של מנהל התכנון ושילוב העקרונות הללו בתוכניות קיימות ולא רק בתוכניות חדשות</a:t>
            </a:r>
          </a:p>
          <a:p>
            <a:pPr marL="285750" indent="-285750" algn="r" rtl="1" fontAlgn="base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Arial" panose="020B0604020202020204" pitchFamily="34" charset="0"/>
              </a:rPr>
              <a:t>לאור המצב הנוכחי, הקצאת תוספות שירות משמעותיות </a:t>
            </a:r>
            <a:r>
              <a:rPr lang="he-IL" sz="2400" b="1" dirty="0" smtClean="0">
                <a:latin typeface="Arial" panose="020B0604020202020204" pitchFamily="34" charset="0"/>
              </a:rPr>
              <a:t>שיקפיצו </a:t>
            </a:r>
            <a:r>
              <a:rPr lang="he-IL" sz="2400" b="1" dirty="0">
                <a:latin typeface="Arial" panose="020B0604020202020204" pitchFamily="34" charset="0"/>
              </a:rPr>
              <a:t>את רמת </a:t>
            </a:r>
            <a:r>
              <a:rPr lang="he-IL" sz="2400" b="1" dirty="0" smtClean="0">
                <a:latin typeface="Arial" panose="020B0604020202020204" pitchFamily="34" charset="0"/>
              </a:rPr>
              <a:t>השירות מבחינת התחבורה הציבורית ובנוסף, תחבורה ציבורית חינם עד סוף משבר הקורונה</a:t>
            </a:r>
          </a:p>
          <a:p>
            <a:pPr marL="285750" indent="-285750" algn="r" rtl="1" fontAlgn="base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Arial" panose="020B0604020202020204" pitchFamily="34" charset="0"/>
              </a:rPr>
              <a:t>שחרור </a:t>
            </a:r>
            <a:r>
              <a:rPr lang="he-IL" sz="2400" b="1" dirty="0">
                <a:latin typeface="Arial" panose="020B0604020202020204" pitchFamily="34" charset="0"/>
              </a:rPr>
              <a:t>תקציבי </a:t>
            </a:r>
            <a:r>
              <a:rPr lang="he-IL" sz="2400" b="1" dirty="0" smtClean="0">
                <a:latin typeface="Arial" panose="020B0604020202020204" pitchFamily="34" charset="0"/>
              </a:rPr>
              <a:t>תשתית תחבורה ציבורית לפי </a:t>
            </a:r>
            <a:r>
              <a:rPr lang="he-IL" sz="2400" b="1" dirty="0">
                <a:latin typeface="Arial" panose="020B0604020202020204" pitchFamily="34" charset="0"/>
              </a:rPr>
              <a:t>החלטה </a:t>
            </a:r>
            <a:r>
              <a:rPr lang="he-IL" sz="2400" b="1" dirty="0" smtClean="0">
                <a:latin typeface="Arial" panose="020B0604020202020204" pitchFamily="34" charset="0"/>
              </a:rPr>
              <a:t>922 (כרגע </a:t>
            </a:r>
            <a:r>
              <a:rPr lang="he-IL" sz="2400" b="1" dirty="0">
                <a:latin typeface="Arial" panose="020B0604020202020204" pitchFamily="34" charset="0"/>
              </a:rPr>
              <a:t>280 מליון </a:t>
            </a:r>
            <a:r>
              <a:rPr lang="he-IL" sz="2400" b="1" dirty="0" smtClean="0">
                <a:latin typeface="Arial" panose="020B0604020202020204" pitchFamily="34" charset="0"/>
              </a:rPr>
              <a:t>ש"ח </a:t>
            </a:r>
            <a:r>
              <a:rPr lang="he-IL" sz="2400" b="1" dirty="0">
                <a:latin typeface="Arial" panose="020B0604020202020204" pitchFamily="34" charset="0"/>
              </a:rPr>
              <a:t>מתקציב 2019 עדיין לא </a:t>
            </a:r>
            <a:r>
              <a:rPr lang="he-IL" sz="2400" b="1" dirty="0" smtClean="0">
                <a:latin typeface="Arial" panose="020B0604020202020204" pitchFamily="34" charset="0"/>
              </a:rPr>
              <a:t>אושרו </a:t>
            </a:r>
            <a:r>
              <a:rPr lang="he-IL" sz="2400" b="1" dirty="0">
                <a:latin typeface="Arial" panose="020B0604020202020204" pitchFamily="34" charset="0"/>
              </a:rPr>
              <a:t>וכן תקציב </a:t>
            </a:r>
            <a:r>
              <a:rPr lang="he-IL" sz="2400" b="1" dirty="0" smtClean="0">
                <a:latin typeface="Arial" panose="020B0604020202020204" pitchFamily="34" charset="0"/>
              </a:rPr>
              <a:t>2020)</a:t>
            </a:r>
            <a:endParaRPr lang="he-IL" sz="24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225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8206A-91D1-4455-BDB3-DEA75EAB0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294" y="365126"/>
            <a:ext cx="9789711" cy="13837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rtl="1"/>
            <a:r>
              <a:rPr lang="he-IL" b="1" dirty="0">
                <a:solidFill>
                  <a:srgbClr val="4A92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עוברים </a:t>
            </a:r>
            <a:r>
              <a:rPr lang="he-IL" b="1" dirty="0" smtClean="0">
                <a:solidFill>
                  <a:srgbClr val="4A92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לתחבורה מקיימת</a:t>
            </a:r>
            <a:endParaRPr lang="en-US" b="1" dirty="0">
              <a:solidFill>
                <a:srgbClr val="4A92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Content Placeholder 4" descr="A picture containing toy&#10;&#10;Description automatically generated">
            <a:extLst>
              <a:ext uri="{FF2B5EF4-FFF2-40B4-BE49-F238E27FC236}">
                <a16:creationId xmlns:a16="http://schemas.microsoft.com/office/drawing/2014/main" id="{B9223FAC-6844-443B-855E-84B02293E0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3" r="-1" b="1945"/>
          <a:stretch/>
        </p:blipFill>
        <p:spPr>
          <a:xfrm>
            <a:off x="0" y="2663403"/>
            <a:ext cx="4949833" cy="450531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E34C9EB-7AF6-43A9-BA66-C24CC6CF0924}"/>
              </a:ext>
            </a:extLst>
          </p:cNvPr>
          <p:cNvSpPr txBox="1"/>
          <p:nvPr/>
        </p:nvSpPr>
        <p:spPr>
          <a:xfrm>
            <a:off x="1535502" y="2059618"/>
            <a:ext cx="9972136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 fontAlgn="base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sz="2400" b="1" dirty="0">
                <a:latin typeface="Arial" panose="020B0604020202020204" pitchFamily="34" charset="0"/>
              </a:rPr>
              <a:t>תחבורה ציבורית </a:t>
            </a:r>
            <a:r>
              <a:rPr lang="he-IL" sz="2400" b="1" dirty="0" smtClean="0">
                <a:latin typeface="Arial" panose="020B0604020202020204" pitchFamily="34" charset="0"/>
              </a:rPr>
              <a:t>חשמלית - </a:t>
            </a:r>
            <a:r>
              <a:rPr lang="he-IL" sz="2400" b="1" dirty="0">
                <a:latin typeface="Arial" panose="020B0604020202020204" pitchFamily="34" charset="0"/>
              </a:rPr>
              <a:t>לכלול התאמה או הכנה לחשמול בכל מסוף או חניון המוקם </a:t>
            </a:r>
            <a:r>
              <a:rPr lang="he-IL" sz="2400" b="1" dirty="0" smtClean="0">
                <a:latin typeface="Arial" panose="020B0604020202020204" pitchFamily="34" charset="0"/>
              </a:rPr>
              <a:t>היום.</a:t>
            </a:r>
          </a:p>
          <a:p>
            <a:pPr marL="285750" indent="-285750" algn="r" rtl="1" fontAlgn="base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Arial" panose="020B0604020202020204" pitchFamily="34" charset="0"/>
              </a:rPr>
              <a:t>בדיקה </a:t>
            </a:r>
            <a:r>
              <a:rPr lang="he-IL" sz="2400" b="1" dirty="0">
                <a:latin typeface="Arial" panose="020B0604020202020204" pitchFamily="34" charset="0"/>
              </a:rPr>
              <a:t>מחודשת לכל </a:t>
            </a:r>
            <a:r>
              <a:rPr lang="he-IL" sz="2400" b="1" dirty="0" smtClean="0">
                <a:latin typeface="Arial" panose="020B0604020202020204" pitchFamily="34" charset="0"/>
              </a:rPr>
              <a:t>תוכניות </a:t>
            </a:r>
            <a:r>
              <a:rPr lang="he-IL" sz="2400" b="1" dirty="0">
                <a:latin typeface="Arial" panose="020B0604020202020204" pitchFamily="34" charset="0"/>
              </a:rPr>
              <a:t>הנגישות לתחנות </a:t>
            </a:r>
            <a:r>
              <a:rPr lang="he-IL" sz="2400" b="1" dirty="0" smtClean="0">
                <a:latin typeface="Arial" panose="020B0604020202020204" pitchFamily="34" charset="0"/>
              </a:rPr>
              <a:t>הרכבת</a:t>
            </a:r>
          </a:p>
          <a:p>
            <a:pPr marL="285750" indent="-285750" algn="r" rtl="1" fontAlgn="base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sz="2400" b="1" dirty="0">
                <a:latin typeface="Arial" panose="020B0604020202020204" pitchFamily="34" charset="0"/>
              </a:rPr>
              <a:t>שינוי מודל המיסוי על הרכב כך שיעודד הפחתת נסועה פרטית.</a:t>
            </a:r>
          </a:p>
          <a:p>
            <a:pPr algn="r" rtl="1" fontAlgn="base">
              <a:lnSpc>
                <a:spcPct val="200000"/>
              </a:lnSpc>
            </a:pPr>
            <a:endParaRPr lang="he-IL" sz="24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776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4747</TotalTime>
  <Words>135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  <vt:lpstr>עוברים לתחבורה מקיימת</vt:lpstr>
      <vt:lpstr>עוברים לתחבורה מקיימת</vt:lpstr>
      <vt:lpstr>עוברים לתחבורה מקיימת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Eran Ben Yemini</dc:creator>
  <cp:lastModifiedBy>Rami</cp:lastModifiedBy>
  <cp:revision>14</cp:revision>
  <dcterms:created xsi:type="dcterms:W3CDTF">2020-04-23T16:28:06Z</dcterms:created>
  <dcterms:modified xsi:type="dcterms:W3CDTF">2020-04-30T14:24:39Z</dcterms:modified>
</cp:coreProperties>
</file>