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4" r:id="rId2"/>
    <p:sldId id="404" r:id="rId3"/>
    <p:sldId id="405" r:id="rId4"/>
    <p:sldId id="406" r:id="rId5"/>
    <p:sldId id="394" r:id="rId6"/>
    <p:sldId id="324" r:id="rId7"/>
    <p:sldId id="401" r:id="rId8"/>
    <p:sldId id="393" r:id="rId9"/>
    <p:sldId id="402" r:id="rId10"/>
    <p:sldId id="353" r:id="rId11"/>
    <p:sldId id="354" r:id="rId12"/>
    <p:sldId id="403" r:id="rId13"/>
    <p:sldId id="400" r:id="rId14"/>
    <p:sldId id="270" r:id="rId15"/>
    <p:sldId id="365" r:id="rId16"/>
    <p:sldId id="307" r:id="rId17"/>
    <p:sldId id="374" r:id="rId18"/>
    <p:sldId id="396" r:id="rId19"/>
    <p:sldId id="397" r:id="rId20"/>
    <p:sldId id="318" r:id="rId21"/>
    <p:sldId id="277" r:id="rId22"/>
    <p:sldId id="380" r:id="rId23"/>
    <p:sldId id="377" r:id="rId24"/>
    <p:sldId id="381" r:id="rId25"/>
    <p:sldId id="399" r:id="rId26"/>
    <p:sldId id="379" r:id="rId27"/>
    <p:sldId id="310" r:id="rId28"/>
    <p:sldId id="392" r:id="rId29"/>
    <p:sldId id="398" r:id="rId30"/>
    <p:sldId id="391" r:id="rId31"/>
    <p:sldId id="395" r:id="rId32"/>
    <p:sldId id="388" r:id="rId33"/>
    <p:sldId id="4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8" autoAdjust="0"/>
    <p:restoredTop sz="95673" autoAdjust="0"/>
  </p:normalViewPr>
  <p:slideViewPr>
    <p:cSldViewPr>
      <p:cViewPr>
        <p:scale>
          <a:sx n="100" d="100"/>
          <a:sy n="100" d="100"/>
        </p:scale>
        <p:origin x="-50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F0003-BD21-49B4-9F4A-F476AAEAAC27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2DDD9-D0EB-4254-A575-3FAD42AF3DE7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smtClean="0">
              <a:latin typeface="Arial" pitchFamily="34" charset="0"/>
              <a:cs typeface="Arial" pitchFamily="34" charset="0"/>
            </a:rPr>
            <a:t>Sensors in Busses for Location and Time</a:t>
          </a:r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7C2A648B-EDD3-4862-AE28-597AFA594896}" type="parTrans" cxnId="{72028A6A-7B85-4033-9BDD-818219E26535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2615E43F-4EB3-4357-A401-DA1538088411}" type="sibTrans" cxnId="{72028A6A-7B85-4033-9BDD-818219E26535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47C92464-7D19-4F35-A489-86A61163C178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dirty="0" smtClean="0">
              <a:latin typeface="Arial" pitchFamily="34" charset="0"/>
              <a:cs typeface="Arial" pitchFamily="34" charset="0"/>
            </a:rPr>
            <a:t>Collection communication to transit operator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180256FD-4715-4F33-96B7-FB0A42A81EBD}" type="parTrans" cxnId="{A9E7B924-F297-4CAB-B694-6153311F69D1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3F18B69D-6CC9-44BB-9D58-7DCD31C4989B}" type="sibTrans" cxnId="{A9E7B924-F297-4CAB-B694-6153311F69D1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978E12F4-89DD-427C-B795-4503CB3DF071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74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dirty="0" smtClean="0">
              <a:latin typeface="Arial" pitchFamily="34" charset="0"/>
              <a:cs typeface="Arial" pitchFamily="34" charset="0"/>
            </a:rPr>
            <a:t>Aggregation at Transit Agency in Data Base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2D7FD8E4-D7C8-44FF-9244-972E456FDAA6}" type="parTrans" cxnId="{47BCA92E-E969-4F36-8FF6-3D64A4B42032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D64D4F5F-FDD3-4F5C-99ED-F27D2FA56A53}" type="sibTrans" cxnId="{47BCA92E-E969-4F36-8FF6-3D64A4B42032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13A86A9A-5828-41F5-9B48-04BB7D5BB1EF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2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dirty="0" smtClean="0">
              <a:latin typeface="Arial" pitchFamily="34" charset="0"/>
              <a:cs typeface="Arial" pitchFamily="34" charset="0"/>
            </a:rPr>
            <a:t>Translation to easy to use standard format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64E90ABC-4920-437C-BA5E-F75204EC6FAB}" type="parTrans" cxnId="{876650EC-9848-4860-BEDE-C025FF7F9F96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7B8E78F4-823F-44B3-8FFD-CE67181A6879}" type="sibTrans" cxnId="{876650EC-9848-4860-BEDE-C025FF7F9F96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AFE78624-2C47-4818-8F62-824BC6478ED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dirty="0" smtClean="0">
              <a:latin typeface="Arial" pitchFamily="34" charset="0"/>
              <a:cs typeface="Arial" pitchFamily="34" charset="0"/>
            </a:rPr>
            <a:t>Distribution to application developers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7A29601C-04C0-4717-ABFD-C0ADBC6C8A02}" type="parTrans" cxnId="{9B6FF292-611B-40C8-BE7C-5E159EA3C714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29464CA6-1BBE-4C07-A3D0-88047D687C4D}" type="sibTrans" cxnId="{9B6FF292-611B-40C8-BE7C-5E159EA3C714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43749D67-F8A5-418B-9A79-3B67997CA013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smtClean="0">
              <a:latin typeface="Arial" pitchFamily="34" charset="0"/>
              <a:cs typeface="Arial" pitchFamily="34" charset="0"/>
            </a:rPr>
            <a:t>Applications to process data</a:t>
          </a:r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B1B26DA1-F8E1-4971-8B73-500717F39136}" type="parTrans" cxnId="{7EDF52DC-8DA0-4527-88CD-1EBA32F943CD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380262C9-217B-43D2-A078-4C53ECE556B9}" type="sibTrans" cxnId="{7EDF52DC-8DA0-4527-88CD-1EBA32F943CD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0A16B7FB-B7E4-469A-9476-C0A41B7E9DC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dirty="0" smtClean="0">
              <a:latin typeface="Arial" pitchFamily="34" charset="0"/>
              <a:cs typeface="Arial" pitchFamily="34" charset="0"/>
            </a:rPr>
            <a:t>Distribution of data to users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030EDB81-E63E-498E-9D5E-ED4D57A3988D}" type="parTrans" cxnId="{6378ED1D-118C-4E6A-BF02-8AAEF7B7D903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6284C693-6C55-4886-B8BD-197F36757E71}" type="sibTrans" cxnId="{6378ED1D-118C-4E6A-BF02-8AAEF7B7D903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8DED844E-52AB-47FD-99F5-E1501619FE37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dirty="0" smtClean="0">
              <a:latin typeface="Arial" pitchFamily="34" charset="0"/>
              <a:cs typeface="Arial" pitchFamily="34" charset="0"/>
            </a:rPr>
            <a:t>Display on users’ application terminals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120364BC-C0B7-4268-8A79-1F7D97224562}" type="parTrans" cxnId="{9281ACB0-094D-42AC-88BF-0D643FD1ED84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5D1B6D05-C872-44A6-9047-9EB9C414AFDA}" type="sibTrans" cxnId="{9281ACB0-094D-42AC-88BF-0D643FD1ED84}">
      <dgm:prSet/>
      <dgm:spPr/>
      <dgm:t>
        <a:bodyPr/>
        <a:lstStyle/>
        <a:p>
          <a:endParaRPr lang="en-US" sz="1800" b="0">
            <a:latin typeface="Arial" pitchFamily="34" charset="0"/>
            <a:cs typeface="Arial" pitchFamily="34" charset="0"/>
          </a:endParaRPr>
        </a:p>
      </dgm:t>
    </dgm:pt>
    <dgm:pt modelId="{6ABAB5D4-40BA-468F-A53B-9EADA66E3CFC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</dgm:spPr>
      <dgm:t>
        <a:bodyPr/>
        <a:lstStyle/>
        <a:p>
          <a:pPr rtl="0"/>
          <a:r>
            <a:rPr lang="en-US" sz="1800" b="0" dirty="0" smtClean="0">
              <a:latin typeface="Arial" pitchFamily="34" charset="0"/>
              <a:cs typeface="Arial" pitchFamily="34" charset="0"/>
            </a:rPr>
            <a:t>Open Data to Public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C51C11FD-0ACF-428F-A6F7-23E9B4F34450}" type="parTrans" cxnId="{BB5227D2-4844-4B31-9D21-167CC7D1B5C0}">
      <dgm:prSet/>
      <dgm:spPr/>
      <dgm:t>
        <a:bodyPr/>
        <a:lstStyle/>
        <a:p>
          <a:endParaRPr lang="en-US"/>
        </a:p>
      </dgm:t>
    </dgm:pt>
    <dgm:pt modelId="{B123D782-10C4-414C-8A49-CA8699995A2D}" type="sibTrans" cxnId="{BB5227D2-4844-4B31-9D21-167CC7D1B5C0}">
      <dgm:prSet/>
      <dgm:spPr/>
      <dgm:t>
        <a:bodyPr/>
        <a:lstStyle/>
        <a:p>
          <a:endParaRPr lang="en-US"/>
        </a:p>
      </dgm:t>
    </dgm:pt>
    <dgm:pt modelId="{224B4C43-BEDA-4284-AA21-5D12216751FB}" type="pres">
      <dgm:prSet presAssocID="{561F0003-BD21-49B4-9F4A-F476AAEAAC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D96679-90E0-4B98-8FC7-9DF71C42D9F4}" type="pres">
      <dgm:prSet presAssocID="{8DED844E-52AB-47FD-99F5-E1501619FE37}" presName="boxAndChildren" presStyleCnt="0"/>
      <dgm:spPr/>
    </dgm:pt>
    <dgm:pt modelId="{651A4449-8102-4B9C-B59E-E0F3D004D24C}" type="pres">
      <dgm:prSet presAssocID="{8DED844E-52AB-47FD-99F5-E1501619FE37}" presName="parentTextBox" presStyleLbl="node1" presStyleIdx="0" presStyleCnt="9"/>
      <dgm:spPr/>
      <dgm:t>
        <a:bodyPr/>
        <a:lstStyle/>
        <a:p>
          <a:endParaRPr lang="en-US"/>
        </a:p>
      </dgm:t>
    </dgm:pt>
    <dgm:pt modelId="{A187E202-DF18-41DA-BE4A-90220D1A7A60}" type="pres">
      <dgm:prSet presAssocID="{6284C693-6C55-4886-B8BD-197F36757E71}" presName="sp" presStyleCnt="0"/>
      <dgm:spPr/>
    </dgm:pt>
    <dgm:pt modelId="{55987EC2-9220-42B5-91FC-4911FAC15390}" type="pres">
      <dgm:prSet presAssocID="{0A16B7FB-B7E4-469A-9476-C0A41B7E9DC0}" presName="arrowAndChildren" presStyleCnt="0"/>
      <dgm:spPr/>
    </dgm:pt>
    <dgm:pt modelId="{339FBD61-E11C-4970-8105-3C6C7385F2FB}" type="pres">
      <dgm:prSet presAssocID="{0A16B7FB-B7E4-469A-9476-C0A41B7E9DC0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AED3EF02-DB56-4253-8BD9-D6355CBFE0C7}" type="pres">
      <dgm:prSet presAssocID="{380262C9-217B-43D2-A078-4C53ECE556B9}" presName="sp" presStyleCnt="0"/>
      <dgm:spPr/>
    </dgm:pt>
    <dgm:pt modelId="{AF040AAB-8CD2-425F-947C-F0C0BBCF1854}" type="pres">
      <dgm:prSet presAssocID="{43749D67-F8A5-418B-9A79-3B67997CA013}" presName="arrowAndChildren" presStyleCnt="0"/>
      <dgm:spPr/>
    </dgm:pt>
    <dgm:pt modelId="{D90A4F78-8AC0-4627-9AEA-EA9DAC461BAE}" type="pres">
      <dgm:prSet presAssocID="{43749D67-F8A5-418B-9A79-3B67997CA013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F471C6B4-8C93-487B-BAC1-876D60EC4738}" type="pres">
      <dgm:prSet presAssocID="{29464CA6-1BBE-4C07-A3D0-88047D687C4D}" presName="sp" presStyleCnt="0"/>
      <dgm:spPr/>
    </dgm:pt>
    <dgm:pt modelId="{A851A1EB-D39E-4DD1-AA84-3F18825F2FEE}" type="pres">
      <dgm:prSet presAssocID="{AFE78624-2C47-4818-8F62-824BC6478EDA}" presName="arrowAndChildren" presStyleCnt="0"/>
      <dgm:spPr/>
    </dgm:pt>
    <dgm:pt modelId="{4C138F6D-C6CC-4BBC-B4FA-D45B80D51447}" type="pres">
      <dgm:prSet presAssocID="{AFE78624-2C47-4818-8F62-824BC6478EDA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F337CF3C-6EB0-4DDC-9E3F-E63B5FD0D8BE}" type="pres">
      <dgm:prSet presAssocID="{B123D782-10C4-414C-8A49-CA8699995A2D}" presName="sp" presStyleCnt="0"/>
      <dgm:spPr/>
    </dgm:pt>
    <dgm:pt modelId="{365FF045-CEB8-485E-9CC6-E3186DF18BDB}" type="pres">
      <dgm:prSet presAssocID="{6ABAB5D4-40BA-468F-A53B-9EADA66E3CFC}" presName="arrowAndChildren" presStyleCnt="0"/>
      <dgm:spPr/>
    </dgm:pt>
    <dgm:pt modelId="{13373C8B-6D74-41E6-95E0-934D6B1F8165}" type="pres">
      <dgm:prSet presAssocID="{6ABAB5D4-40BA-468F-A53B-9EADA66E3CFC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3C6B2CF2-B7F8-4FF2-80A4-20B6512172A2}" type="pres">
      <dgm:prSet presAssocID="{7B8E78F4-823F-44B3-8FFD-CE67181A6879}" presName="sp" presStyleCnt="0"/>
      <dgm:spPr/>
    </dgm:pt>
    <dgm:pt modelId="{3B51AD11-3FD0-4DFB-B5E8-9AE921E8FFDE}" type="pres">
      <dgm:prSet presAssocID="{13A86A9A-5828-41F5-9B48-04BB7D5BB1EF}" presName="arrowAndChildren" presStyleCnt="0"/>
      <dgm:spPr/>
    </dgm:pt>
    <dgm:pt modelId="{75C21B03-E14C-4E34-A684-BAB3721D5050}" type="pres">
      <dgm:prSet presAssocID="{13A86A9A-5828-41F5-9B48-04BB7D5BB1EF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AF4AED42-E189-410B-9A06-9981D3EC0C2A}" type="pres">
      <dgm:prSet presAssocID="{D64D4F5F-FDD3-4F5C-99ED-F27D2FA56A53}" presName="sp" presStyleCnt="0"/>
      <dgm:spPr/>
    </dgm:pt>
    <dgm:pt modelId="{E7B150F3-C941-44B8-9A32-7718644E8E74}" type="pres">
      <dgm:prSet presAssocID="{978E12F4-89DD-427C-B795-4503CB3DF071}" presName="arrowAndChildren" presStyleCnt="0"/>
      <dgm:spPr/>
    </dgm:pt>
    <dgm:pt modelId="{9D710DCE-5896-4AE6-B1DC-79BE6FF1282B}" type="pres">
      <dgm:prSet presAssocID="{978E12F4-89DD-427C-B795-4503CB3DF07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4D640E1-1E2C-41E3-B2CE-FDDD482A62A1}" type="pres">
      <dgm:prSet presAssocID="{3F18B69D-6CC9-44BB-9D58-7DCD31C4989B}" presName="sp" presStyleCnt="0"/>
      <dgm:spPr/>
    </dgm:pt>
    <dgm:pt modelId="{33FAFE17-09CD-4053-8144-12F89F3ACB82}" type="pres">
      <dgm:prSet presAssocID="{47C92464-7D19-4F35-A489-86A61163C178}" presName="arrowAndChildren" presStyleCnt="0"/>
      <dgm:spPr/>
    </dgm:pt>
    <dgm:pt modelId="{658983E3-F75B-4A13-88C0-86E719AC1393}" type="pres">
      <dgm:prSet presAssocID="{47C92464-7D19-4F35-A489-86A61163C178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C0CBADCF-8184-4E3A-9E7F-2FAE4B47C649}" type="pres">
      <dgm:prSet presAssocID="{2615E43F-4EB3-4357-A401-DA1538088411}" presName="sp" presStyleCnt="0"/>
      <dgm:spPr/>
    </dgm:pt>
    <dgm:pt modelId="{72593210-DACB-44BF-87DC-31F492F8ADC6}" type="pres">
      <dgm:prSet presAssocID="{2892DDD9-D0EB-4254-A575-3FAD42AF3DE7}" presName="arrowAndChildren" presStyleCnt="0"/>
      <dgm:spPr/>
    </dgm:pt>
    <dgm:pt modelId="{19C80CC9-98D5-4569-A159-A3058DF5298F}" type="pres">
      <dgm:prSet presAssocID="{2892DDD9-D0EB-4254-A575-3FAD42AF3DE7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9B6FF292-611B-40C8-BE7C-5E159EA3C714}" srcId="{561F0003-BD21-49B4-9F4A-F476AAEAAC27}" destId="{AFE78624-2C47-4818-8F62-824BC6478EDA}" srcOrd="5" destOrd="0" parTransId="{7A29601C-04C0-4717-ABFD-C0ADBC6C8A02}" sibTransId="{29464CA6-1BBE-4C07-A3D0-88047D687C4D}"/>
    <dgm:cxn modelId="{E642B654-4336-4E37-BF6F-76D11DB896E0}" type="presOf" srcId="{13A86A9A-5828-41F5-9B48-04BB7D5BB1EF}" destId="{75C21B03-E14C-4E34-A684-BAB3721D5050}" srcOrd="0" destOrd="0" presId="urn:microsoft.com/office/officeart/2005/8/layout/process4"/>
    <dgm:cxn modelId="{6378ED1D-118C-4E6A-BF02-8AAEF7B7D903}" srcId="{561F0003-BD21-49B4-9F4A-F476AAEAAC27}" destId="{0A16B7FB-B7E4-469A-9476-C0A41B7E9DC0}" srcOrd="7" destOrd="0" parTransId="{030EDB81-E63E-498E-9D5E-ED4D57A3988D}" sibTransId="{6284C693-6C55-4886-B8BD-197F36757E71}"/>
    <dgm:cxn modelId="{7EDF52DC-8DA0-4527-88CD-1EBA32F943CD}" srcId="{561F0003-BD21-49B4-9F4A-F476AAEAAC27}" destId="{43749D67-F8A5-418B-9A79-3B67997CA013}" srcOrd="6" destOrd="0" parTransId="{B1B26DA1-F8E1-4971-8B73-500717F39136}" sibTransId="{380262C9-217B-43D2-A078-4C53ECE556B9}"/>
    <dgm:cxn modelId="{6FD16EB8-FE45-4871-85C4-D9D1C0136E4C}" type="presOf" srcId="{8DED844E-52AB-47FD-99F5-E1501619FE37}" destId="{651A4449-8102-4B9C-B59E-E0F3D004D24C}" srcOrd="0" destOrd="0" presId="urn:microsoft.com/office/officeart/2005/8/layout/process4"/>
    <dgm:cxn modelId="{5FA9A165-2FF7-41DD-AA1B-F51EB4583874}" type="presOf" srcId="{43749D67-F8A5-418B-9A79-3B67997CA013}" destId="{D90A4F78-8AC0-4627-9AEA-EA9DAC461BAE}" srcOrd="0" destOrd="0" presId="urn:microsoft.com/office/officeart/2005/8/layout/process4"/>
    <dgm:cxn modelId="{9281ACB0-094D-42AC-88BF-0D643FD1ED84}" srcId="{561F0003-BD21-49B4-9F4A-F476AAEAAC27}" destId="{8DED844E-52AB-47FD-99F5-E1501619FE37}" srcOrd="8" destOrd="0" parTransId="{120364BC-C0B7-4268-8A79-1F7D97224562}" sibTransId="{5D1B6D05-C872-44A6-9047-9EB9C414AFDA}"/>
    <dgm:cxn modelId="{38A40AB4-FAE7-4110-9DBD-4B505BEEF669}" type="presOf" srcId="{2892DDD9-D0EB-4254-A575-3FAD42AF3DE7}" destId="{19C80CC9-98D5-4569-A159-A3058DF5298F}" srcOrd="0" destOrd="0" presId="urn:microsoft.com/office/officeart/2005/8/layout/process4"/>
    <dgm:cxn modelId="{48DB0ADE-E3F7-44BE-B781-F25197B6C5E9}" type="presOf" srcId="{6ABAB5D4-40BA-468F-A53B-9EADA66E3CFC}" destId="{13373C8B-6D74-41E6-95E0-934D6B1F8165}" srcOrd="0" destOrd="0" presId="urn:microsoft.com/office/officeart/2005/8/layout/process4"/>
    <dgm:cxn modelId="{BB5227D2-4844-4B31-9D21-167CC7D1B5C0}" srcId="{561F0003-BD21-49B4-9F4A-F476AAEAAC27}" destId="{6ABAB5D4-40BA-468F-A53B-9EADA66E3CFC}" srcOrd="4" destOrd="0" parTransId="{C51C11FD-0ACF-428F-A6F7-23E9B4F34450}" sibTransId="{B123D782-10C4-414C-8A49-CA8699995A2D}"/>
    <dgm:cxn modelId="{A9E7B924-F297-4CAB-B694-6153311F69D1}" srcId="{561F0003-BD21-49B4-9F4A-F476AAEAAC27}" destId="{47C92464-7D19-4F35-A489-86A61163C178}" srcOrd="1" destOrd="0" parTransId="{180256FD-4715-4F33-96B7-FB0A42A81EBD}" sibTransId="{3F18B69D-6CC9-44BB-9D58-7DCD31C4989B}"/>
    <dgm:cxn modelId="{1B75CCC5-9DDE-47C2-811A-8094DC57DEE5}" type="presOf" srcId="{0A16B7FB-B7E4-469A-9476-C0A41B7E9DC0}" destId="{339FBD61-E11C-4970-8105-3C6C7385F2FB}" srcOrd="0" destOrd="0" presId="urn:microsoft.com/office/officeart/2005/8/layout/process4"/>
    <dgm:cxn modelId="{876650EC-9848-4860-BEDE-C025FF7F9F96}" srcId="{561F0003-BD21-49B4-9F4A-F476AAEAAC27}" destId="{13A86A9A-5828-41F5-9B48-04BB7D5BB1EF}" srcOrd="3" destOrd="0" parTransId="{64E90ABC-4920-437C-BA5E-F75204EC6FAB}" sibTransId="{7B8E78F4-823F-44B3-8FFD-CE67181A6879}"/>
    <dgm:cxn modelId="{72028A6A-7B85-4033-9BDD-818219E26535}" srcId="{561F0003-BD21-49B4-9F4A-F476AAEAAC27}" destId="{2892DDD9-D0EB-4254-A575-3FAD42AF3DE7}" srcOrd="0" destOrd="0" parTransId="{7C2A648B-EDD3-4862-AE28-597AFA594896}" sibTransId="{2615E43F-4EB3-4357-A401-DA1538088411}"/>
    <dgm:cxn modelId="{47BCA92E-E969-4F36-8FF6-3D64A4B42032}" srcId="{561F0003-BD21-49B4-9F4A-F476AAEAAC27}" destId="{978E12F4-89DD-427C-B795-4503CB3DF071}" srcOrd="2" destOrd="0" parTransId="{2D7FD8E4-D7C8-44FF-9244-972E456FDAA6}" sibTransId="{D64D4F5F-FDD3-4F5C-99ED-F27D2FA56A53}"/>
    <dgm:cxn modelId="{750E6BBB-65BB-4736-9881-0E5599C6F72E}" type="presOf" srcId="{561F0003-BD21-49B4-9F4A-F476AAEAAC27}" destId="{224B4C43-BEDA-4284-AA21-5D12216751FB}" srcOrd="0" destOrd="0" presId="urn:microsoft.com/office/officeart/2005/8/layout/process4"/>
    <dgm:cxn modelId="{E5CD5A9B-0664-43B5-94C7-1671A36C9BAF}" type="presOf" srcId="{47C92464-7D19-4F35-A489-86A61163C178}" destId="{658983E3-F75B-4A13-88C0-86E719AC1393}" srcOrd="0" destOrd="0" presId="urn:microsoft.com/office/officeart/2005/8/layout/process4"/>
    <dgm:cxn modelId="{ED4735ED-4707-49F7-BC59-2049D7776D4D}" type="presOf" srcId="{AFE78624-2C47-4818-8F62-824BC6478EDA}" destId="{4C138F6D-C6CC-4BBC-B4FA-D45B80D51447}" srcOrd="0" destOrd="0" presId="urn:microsoft.com/office/officeart/2005/8/layout/process4"/>
    <dgm:cxn modelId="{A0B7B416-F299-4B68-8EFA-35225CB5AB70}" type="presOf" srcId="{978E12F4-89DD-427C-B795-4503CB3DF071}" destId="{9D710DCE-5896-4AE6-B1DC-79BE6FF1282B}" srcOrd="0" destOrd="0" presId="urn:microsoft.com/office/officeart/2005/8/layout/process4"/>
    <dgm:cxn modelId="{E35EF2C6-7D11-4178-A648-46A3F4E27234}" type="presParOf" srcId="{224B4C43-BEDA-4284-AA21-5D12216751FB}" destId="{40D96679-90E0-4B98-8FC7-9DF71C42D9F4}" srcOrd="0" destOrd="0" presId="urn:microsoft.com/office/officeart/2005/8/layout/process4"/>
    <dgm:cxn modelId="{7201C789-0CCE-4F0E-AA25-070A0F740320}" type="presParOf" srcId="{40D96679-90E0-4B98-8FC7-9DF71C42D9F4}" destId="{651A4449-8102-4B9C-B59E-E0F3D004D24C}" srcOrd="0" destOrd="0" presId="urn:microsoft.com/office/officeart/2005/8/layout/process4"/>
    <dgm:cxn modelId="{87243789-01FE-4FE7-8244-D340C3B80F77}" type="presParOf" srcId="{224B4C43-BEDA-4284-AA21-5D12216751FB}" destId="{A187E202-DF18-41DA-BE4A-90220D1A7A60}" srcOrd="1" destOrd="0" presId="urn:microsoft.com/office/officeart/2005/8/layout/process4"/>
    <dgm:cxn modelId="{10CCE12B-B3A4-4132-8E1B-BF16D81D9B1C}" type="presParOf" srcId="{224B4C43-BEDA-4284-AA21-5D12216751FB}" destId="{55987EC2-9220-42B5-91FC-4911FAC15390}" srcOrd="2" destOrd="0" presId="urn:microsoft.com/office/officeart/2005/8/layout/process4"/>
    <dgm:cxn modelId="{84525C67-E6DF-4959-A8D0-27F2FB2D2822}" type="presParOf" srcId="{55987EC2-9220-42B5-91FC-4911FAC15390}" destId="{339FBD61-E11C-4970-8105-3C6C7385F2FB}" srcOrd="0" destOrd="0" presId="urn:microsoft.com/office/officeart/2005/8/layout/process4"/>
    <dgm:cxn modelId="{800DEB08-687C-4DFE-939F-82F54C54994A}" type="presParOf" srcId="{224B4C43-BEDA-4284-AA21-5D12216751FB}" destId="{AED3EF02-DB56-4253-8BD9-D6355CBFE0C7}" srcOrd="3" destOrd="0" presId="urn:microsoft.com/office/officeart/2005/8/layout/process4"/>
    <dgm:cxn modelId="{6F2AC32D-43B5-4FA7-BE94-30EB08E91E3A}" type="presParOf" srcId="{224B4C43-BEDA-4284-AA21-5D12216751FB}" destId="{AF040AAB-8CD2-425F-947C-F0C0BBCF1854}" srcOrd="4" destOrd="0" presId="urn:microsoft.com/office/officeart/2005/8/layout/process4"/>
    <dgm:cxn modelId="{C3BAF93B-BBAB-4CB6-AE59-E6C4FAE41421}" type="presParOf" srcId="{AF040AAB-8CD2-425F-947C-F0C0BBCF1854}" destId="{D90A4F78-8AC0-4627-9AEA-EA9DAC461BAE}" srcOrd="0" destOrd="0" presId="urn:microsoft.com/office/officeart/2005/8/layout/process4"/>
    <dgm:cxn modelId="{87E39AFD-AFFC-4F78-B67B-DE207C567556}" type="presParOf" srcId="{224B4C43-BEDA-4284-AA21-5D12216751FB}" destId="{F471C6B4-8C93-487B-BAC1-876D60EC4738}" srcOrd="5" destOrd="0" presId="urn:microsoft.com/office/officeart/2005/8/layout/process4"/>
    <dgm:cxn modelId="{6F910361-2E09-4E1B-9DE6-CEF94435870A}" type="presParOf" srcId="{224B4C43-BEDA-4284-AA21-5D12216751FB}" destId="{A851A1EB-D39E-4DD1-AA84-3F18825F2FEE}" srcOrd="6" destOrd="0" presId="urn:microsoft.com/office/officeart/2005/8/layout/process4"/>
    <dgm:cxn modelId="{910FC3B6-0A09-4BF9-9B48-81491ECFBDA9}" type="presParOf" srcId="{A851A1EB-D39E-4DD1-AA84-3F18825F2FEE}" destId="{4C138F6D-C6CC-4BBC-B4FA-D45B80D51447}" srcOrd="0" destOrd="0" presId="urn:microsoft.com/office/officeart/2005/8/layout/process4"/>
    <dgm:cxn modelId="{2903B917-49CF-499C-842E-D0C40C7B772E}" type="presParOf" srcId="{224B4C43-BEDA-4284-AA21-5D12216751FB}" destId="{F337CF3C-6EB0-4DDC-9E3F-E63B5FD0D8BE}" srcOrd="7" destOrd="0" presId="urn:microsoft.com/office/officeart/2005/8/layout/process4"/>
    <dgm:cxn modelId="{F5A07C53-D3BC-455F-B915-0542D1FA1808}" type="presParOf" srcId="{224B4C43-BEDA-4284-AA21-5D12216751FB}" destId="{365FF045-CEB8-485E-9CC6-E3186DF18BDB}" srcOrd="8" destOrd="0" presId="urn:microsoft.com/office/officeart/2005/8/layout/process4"/>
    <dgm:cxn modelId="{1C87A281-55DB-4A6F-A40A-1BBB2C0A6650}" type="presParOf" srcId="{365FF045-CEB8-485E-9CC6-E3186DF18BDB}" destId="{13373C8B-6D74-41E6-95E0-934D6B1F8165}" srcOrd="0" destOrd="0" presId="urn:microsoft.com/office/officeart/2005/8/layout/process4"/>
    <dgm:cxn modelId="{B0D322D5-7A5B-41E9-B3F7-E27BEEE65180}" type="presParOf" srcId="{224B4C43-BEDA-4284-AA21-5D12216751FB}" destId="{3C6B2CF2-B7F8-4FF2-80A4-20B6512172A2}" srcOrd="9" destOrd="0" presId="urn:microsoft.com/office/officeart/2005/8/layout/process4"/>
    <dgm:cxn modelId="{50DC4181-95A8-4126-B443-0A3365B3B342}" type="presParOf" srcId="{224B4C43-BEDA-4284-AA21-5D12216751FB}" destId="{3B51AD11-3FD0-4DFB-B5E8-9AE921E8FFDE}" srcOrd="10" destOrd="0" presId="urn:microsoft.com/office/officeart/2005/8/layout/process4"/>
    <dgm:cxn modelId="{AF665A14-C370-482C-9186-529B9C46B71B}" type="presParOf" srcId="{3B51AD11-3FD0-4DFB-B5E8-9AE921E8FFDE}" destId="{75C21B03-E14C-4E34-A684-BAB3721D5050}" srcOrd="0" destOrd="0" presId="urn:microsoft.com/office/officeart/2005/8/layout/process4"/>
    <dgm:cxn modelId="{C2A6D65C-035A-4630-9F4A-6CCB324BE6AB}" type="presParOf" srcId="{224B4C43-BEDA-4284-AA21-5D12216751FB}" destId="{AF4AED42-E189-410B-9A06-9981D3EC0C2A}" srcOrd="11" destOrd="0" presId="urn:microsoft.com/office/officeart/2005/8/layout/process4"/>
    <dgm:cxn modelId="{E223CA40-498A-4D66-A690-B8AE104F8B1A}" type="presParOf" srcId="{224B4C43-BEDA-4284-AA21-5D12216751FB}" destId="{E7B150F3-C941-44B8-9A32-7718644E8E74}" srcOrd="12" destOrd="0" presId="urn:microsoft.com/office/officeart/2005/8/layout/process4"/>
    <dgm:cxn modelId="{A51CCA75-FA99-437D-AA48-6FD32EC32022}" type="presParOf" srcId="{E7B150F3-C941-44B8-9A32-7718644E8E74}" destId="{9D710DCE-5896-4AE6-B1DC-79BE6FF1282B}" srcOrd="0" destOrd="0" presId="urn:microsoft.com/office/officeart/2005/8/layout/process4"/>
    <dgm:cxn modelId="{B37F0EC6-96B5-4D60-8F90-0627D738A1B4}" type="presParOf" srcId="{224B4C43-BEDA-4284-AA21-5D12216751FB}" destId="{B4D640E1-1E2C-41E3-B2CE-FDDD482A62A1}" srcOrd="13" destOrd="0" presId="urn:microsoft.com/office/officeart/2005/8/layout/process4"/>
    <dgm:cxn modelId="{52430BC5-90D7-4F8B-A9B9-7B2BD0CF8BD6}" type="presParOf" srcId="{224B4C43-BEDA-4284-AA21-5D12216751FB}" destId="{33FAFE17-09CD-4053-8144-12F89F3ACB82}" srcOrd="14" destOrd="0" presId="urn:microsoft.com/office/officeart/2005/8/layout/process4"/>
    <dgm:cxn modelId="{D3374A02-CEF6-4925-9FBF-D27F80ABC706}" type="presParOf" srcId="{33FAFE17-09CD-4053-8144-12F89F3ACB82}" destId="{658983E3-F75B-4A13-88C0-86E719AC1393}" srcOrd="0" destOrd="0" presId="urn:microsoft.com/office/officeart/2005/8/layout/process4"/>
    <dgm:cxn modelId="{211885A5-F13B-455C-9338-6479BD1DD3A3}" type="presParOf" srcId="{224B4C43-BEDA-4284-AA21-5D12216751FB}" destId="{C0CBADCF-8184-4E3A-9E7F-2FAE4B47C649}" srcOrd="15" destOrd="0" presId="urn:microsoft.com/office/officeart/2005/8/layout/process4"/>
    <dgm:cxn modelId="{8854CD2D-CA9C-4E1C-9975-584F2D263467}" type="presParOf" srcId="{224B4C43-BEDA-4284-AA21-5D12216751FB}" destId="{72593210-DACB-44BF-87DC-31F492F8ADC6}" srcOrd="16" destOrd="0" presId="urn:microsoft.com/office/officeart/2005/8/layout/process4"/>
    <dgm:cxn modelId="{37AAA584-D521-40AE-8750-2F23F3BA7EE6}" type="presParOf" srcId="{72593210-DACB-44BF-87DC-31F492F8ADC6}" destId="{19C80CC9-98D5-4569-A159-A3058DF529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A4449-8102-4B9C-B59E-E0F3D004D24C}">
      <dsp:nvSpPr>
        <dsp:cNvPr id="0" name=""/>
        <dsp:cNvSpPr/>
      </dsp:nvSpPr>
      <dsp:spPr>
        <a:xfrm>
          <a:off x="0" y="4533568"/>
          <a:ext cx="8991600" cy="3719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Display on users’ application terminals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>
        <a:off x="0" y="4533568"/>
        <a:ext cx="8991600" cy="371975"/>
      </dsp:txXfrm>
    </dsp:sp>
    <dsp:sp modelId="{339FBD61-E11C-4970-8105-3C6C7385F2FB}">
      <dsp:nvSpPr>
        <dsp:cNvPr id="0" name=""/>
        <dsp:cNvSpPr/>
      </dsp:nvSpPr>
      <dsp:spPr>
        <a:xfrm rot="10800000">
          <a:off x="0" y="3967050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Distribution of data to users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967050"/>
        <a:ext cx="8991600" cy="371732"/>
      </dsp:txXfrm>
    </dsp:sp>
    <dsp:sp modelId="{D90A4F78-8AC0-4627-9AEA-EA9DAC461BAE}">
      <dsp:nvSpPr>
        <dsp:cNvPr id="0" name=""/>
        <dsp:cNvSpPr/>
      </dsp:nvSpPr>
      <dsp:spPr>
        <a:xfrm rot="10800000">
          <a:off x="0" y="3400531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latin typeface="Arial" pitchFamily="34" charset="0"/>
              <a:cs typeface="Arial" pitchFamily="34" charset="0"/>
            </a:rPr>
            <a:t>Applications to process data</a:t>
          </a:r>
          <a:endParaRPr lang="en-US" sz="1800" b="0" kern="1200">
            <a:latin typeface="Arial" pitchFamily="34" charset="0"/>
            <a:cs typeface="Arial" pitchFamily="34" charset="0"/>
          </a:endParaRPr>
        </a:p>
      </dsp:txBody>
      <dsp:txXfrm rot="10800000">
        <a:off x="0" y="3400531"/>
        <a:ext cx="8991600" cy="371732"/>
      </dsp:txXfrm>
    </dsp:sp>
    <dsp:sp modelId="{4C138F6D-C6CC-4BBC-B4FA-D45B80D51447}">
      <dsp:nvSpPr>
        <dsp:cNvPr id="0" name=""/>
        <dsp:cNvSpPr/>
      </dsp:nvSpPr>
      <dsp:spPr>
        <a:xfrm rot="10800000">
          <a:off x="0" y="2834012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Distribution to application developers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834012"/>
        <a:ext cx="8991600" cy="371732"/>
      </dsp:txXfrm>
    </dsp:sp>
    <dsp:sp modelId="{13373C8B-6D74-41E6-95E0-934D6B1F8165}">
      <dsp:nvSpPr>
        <dsp:cNvPr id="0" name=""/>
        <dsp:cNvSpPr/>
      </dsp:nvSpPr>
      <dsp:spPr>
        <a:xfrm rot="10800000">
          <a:off x="0" y="2267493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Open Data to Public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267493"/>
        <a:ext cx="8991600" cy="371732"/>
      </dsp:txXfrm>
    </dsp:sp>
    <dsp:sp modelId="{75C21B03-E14C-4E34-A684-BAB3721D5050}">
      <dsp:nvSpPr>
        <dsp:cNvPr id="0" name=""/>
        <dsp:cNvSpPr/>
      </dsp:nvSpPr>
      <dsp:spPr>
        <a:xfrm rot="10800000">
          <a:off x="0" y="1700974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2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Translation to easy to use standard format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700974"/>
        <a:ext cx="8991600" cy="371732"/>
      </dsp:txXfrm>
    </dsp:sp>
    <dsp:sp modelId="{9D710DCE-5896-4AE6-B1DC-79BE6FF1282B}">
      <dsp:nvSpPr>
        <dsp:cNvPr id="0" name=""/>
        <dsp:cNvSpPr/>
      </dsp:nvSpPr>
      <dsp:spPr>
        <a:xfrm rot="10800000">
          <a:off x="0" y="1134456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74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Aggregation at Transit Agency in Data Base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134456"/>
        <a:ext cx="8991600" cy="371732"/>
      </dsp:txXfrm>
    </dsp:sp>
    <dsp:sp modelId="{658983E3-F75B-4A13-88C0-86E719AC1393}">
      <dsp:nvSpPr>
        <dsp:cNvPr id="0" name=""/>
        <dsp:cNvSpPr/>
      </dsp:nvSpPr>
      <dsp:spPr>
        <a:xfrm rot="10800000">
          <a:off x="0" y="567937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Collection communication to transit operator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567937"/>
        <a:ext cx="8991600" cy="371732"/>
      </dsp:txXfrm>
    </dsp:sp>
    <dsp:sp modelId="{19C80CC9-98D5-4569-A159-A3058DF5298F}">
      <dsp:nvSpPr>
        <dsp:cNvPr id="0" name=""/>
        <dsp:cNvSpPr/>
      </dsp:nvSpPr>
      <dsp:spPr>
        <a:xfrm rot="10800000">
          <a:off x="0" y="1418"/>
          <a:ext cx="8991600" cy="5720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latin typeface="Arial" pitchFamily="34" charset="0"/>
              <a:cs typeface="Arial" pitchFamily="34" charset="0"/>
            </a:rPr>
            <a:t>Sensors in Busses for Location and Time</a:t>
          </a:r>
          <a:endParaRPr lang="en-US" sz="1800" b="0" kern="1200">
            <a:latin typeface="Arial" pitchFamily="34" charset="0"/>
            <a:cs typeface="Arial" pitchFamily="34" charset="0"/>
          </a:endParaRPr>
        </a:p>
      </dsp:txBody>
      <dsp:txXfrm rot="10800000">
        <a:off x="0" y="1418"/>
        <a:ext cx="8991600" cy="37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F7927-147B-4AEB-AEDB-82B04B46AD2E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BF8C-C66B-4A94-928E-431A549C5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8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F8706-7EDE-47F1-A780-1548B4A0924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F8C-C66B-4A94-928E-431A549C50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11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91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3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61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61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35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08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8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23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7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01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22CA-A75E-4D1D-885B-4CA3F0D2D5A4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74B1-72EA-4C47-A7DF-760B019200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 descr="MIU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9525" y="76200"/>
            <a:ext cx="1438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88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chman@miu.org.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1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vim-t.co.il/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www.bus.gov.il/" TargetMode="External"/><Relationship Id="rId7" Type="http://schemas.openxmlformats.org/officeDocument/2006/relationships/hyperlink" Target="http://www.dan.co.il/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rarail.org.il/" TargetMode="External"/><Relationship Id="rId11" Type="http://schemas.openxmlformats.org/officeDocument/2006/relationships/image" Target="../media/image4.gif"/><Relationship Id="rId5" Type="http://schemas.openxmlformats.org/officeDocument/2006/relationships/hyperlink" Target="http://www.egged.co.il/" TargetMode="External"/><Relationship Id="rId10" Type="http://schemas.openxmlformats.org/officeDocument/2006/relationships/image" Target="../media/image3.gif"/><Relationship Id="rId4" Type="http://schemas.openxmlformats.org/officeDocument/2006/relationships/hyperlink" Target="http://www.bus.co.il/" TargetMode="External"/><Relationship Id="rId9" Type="http://schemas.openxmlformats.org/officeDocument/2006/relationships/image" Target="../media/image2.gif"/><Relationship Id="rId1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maroma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achman@miu.org.i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tripplanner.com/" TargetMode="External"/><Relationship Id="rId13" Type="http://schemas.openxmlformats.org/officeDocument/2006/relationships/hyperlink" Target="http://timetablepublisher.org/" TargetMode="External"/><Relationship Id="rId3" Type="http://schemas.openxmlformats.org/officeDocument/2006/relationships/hyperlink" Target="http://groups.google.com/group/transit-developers" TargetMode="External"/><Relationship Id="rId7" Type="http://schemas.openxmlformats.org/officeDocument/2006/relationships/hyperlink" Target="http://maps.google.com/help/maps/transit/partners" TargetMode="External"/><Relationship Id="rId12" Type="http://schemas.openxmlformats.org/officeDocument/2006/relationships/hyperlink" Target="http://developer.trimet.org/" TargetMode="External"/><Relationship Id="rId17" Type="http://schemas.openxmlformats.org/officeDocument/2006/relationships/hyperlink" Target="http://myttc.ca/" TargetMode="External"/><Relationship Id="rId2" Type="http://schemas.openxmlformats.org/officeDocument/2006/relationships/notesSlide" Target="../notesSlides/notesSlide32.xml"/><Relationship Id="rId16" Type="http://schemas.openxmlformats.org/officeDocument/2006/relationships/hyperlink" Target="http://trip.atltransi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ntl/en/landing/transit" TargetMode="External"/><Relationship Id="rId11" Type="http://schemas.openxmlformats.org/officeDocument/2006/relationships/hyperlink" Target="http://www.citygoround.org/" TargetMode="External"/><Relationship Id="rId5" Type="http://schemas.openxmlformats.org/officeDocument/2006/relationships/hyperlink" Target="http://code.google.com/p/googletransitdatafeed/wiki/PublicFeeds" TargetMode="External"/><Relationship Id="rId15" Type="http://schemas.openxmlformats.org/officeDocument/2006/relationships/hyperlink" Target="http://graphserver.github.com/graphserver" TargetMode="External"/><Relationship Id="rId10" Type="http://schemas.openxmlformats.org/officeDocument/2006/relationships/hyperlink" Target="http://www.gtfs-data-exchange.com/" TargetMode="External"/><Relationship Id="rId4" Type="http://schemas.openxmlformats.org/officeDocument/2006/relationships/hyperlink" Target="http://code.google.com/transit/spec/transit_feed_specification.html" TargetMode="External"/><Relationship Id="rId9" Type="http://schemas.openxmlformats.org/officeDocument/2006/relationships/hyperlink" Target="http://opentripplanner.org/" TargetMode="External"/><Relationship Id="rId14" Type="http://schemas.openxmlformats.org/officeDocument/2006/relationships/hyperlink" Target="http://www.walkscore.com/transit-map.ph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8991600" cy="2133599"/>
          </a:xfrm>
        </p:spPr>
        <p:txBody>
          <a:bodyPr>
            <a:normAutofit/>
          </a:bodyPr>
          <a:lstStyle/>
          <a:p>
            <a:pPr rtl="1"/>
            <a:r>
              <a:rPr lang="he-IL" sz="4000" dirty="0">
                <a:cs typeface="+mn-cs"/>
              </a:rPr>
              <a:t>ישראל כמובילה במערכות </a:t>
            </a:r>
            <a:r>
              <a:rPr lang="he-IL" sz="4000" dirty="0" smtClean="0">
                <a:cs typeface="+mn-cs"/>
              </a:rPr>
              <a:t>מידע </a:t>
            </a:r>
            <a:r>
              <a:rPr lang="he-IL" sz="4000" dirty="0" smtClean="0">
                <a:cs typeface="+mn-cs"/>
              </a:rPr>
              <a:t>לתחבורה</a:t>
            </a:r>
            <a:r>
              <a:rPr lang="en-US" sz="4000" dirty="0" smtClean="0">
                <a:cs typeface="+mn-cs"/>
              </a:rPr>
              <a:t/>
            </a:r>
            <a:br>
              <a:rPr lang="en-US" sz="4000" dirty="0" smtClean="0">
                <a:cs typeface="+mn-cs"/>
              </a:rPr>
            </a:br>
            <a:r>
              <a:rPr lang="he-IL" sz="4000" b="1" dirty="0" smtClean="0">
                <a:cs typeface="+mn-cs"/>
              </a:rPr>
              <a:t>הייתכן</a:t>
            </a:r>
            <a:r>
              <a:rPr lang="en-US" sz="4000" b="1" dirty="0" smtClean="0">
                <a:cs typeface="+mn-cs"/>
              </a:rPr>
              <a:t>?</a:t>
            </a:r>
            <a:endParaRPr lang="en-US" sz="3200" b="1" dirty="0"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1752600"/>
          </a:xfrm>
        </p:spPr>
        <p:txBody>
          <a:bodyPr>
            <a:normAutofit/>
          </a:bodyPr>
          <a:lstStyle/>
          <a:p>
            <a:pPr rtl="1"/>
            <a:r>
              <a:rPr lang="en-US" sz="2600" smtClean="0"/>
              <a:t>May 2012</a:t>
            </a:r>
            <a:endParaRPr lang="en-US" sz="2600" dirty="0">
              <a:hlinkClick r:id="rId3"/>
            </a:endParaRPr>
          </a:p>
          <a:p>
            <a:pPr rtl="1"/>
            <a:r>
              <a:rPr lang="en-US" sz="2600" dirty="0" smtClean="0">
                <a:hlinkClick r:id="rId3"/>
              </a:rPr>
              <a:t>nachman@miu.org.il</a:t>
            </a:r>
            <a:endParaRPr lang="en-US" sz="2600" dirty="0" smtClean="0"/>
          </a:p>
          <a:p>
            <a:pPr rtl="1"/>
            <a:r>
              <a:rPr lang="en-US" sz="2600" dirty="0" smtClean="0"/>
              <a:t>0544566016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810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92" y="1295400"/>
            <a:ext cx="832410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846887" cy="1143000"/>
          </a:xfrm>
        </p:spPr>
        <p:txBody>
          <a:bodyPr/>
          <a:lstStyle/>
          <a:p>
            <a:pPr rtl="1" eaLnBrk="1" hangingPunct="1"/>
            <a:r>
              <a:rPr lang="en-US" b="1" dirty="0" err="1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TranzMate</a:t>
            </a:r>
            <a:endParaRPr lang="he-IL" b="1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C870D3D-D820-4F2C-BA0F-E99153B8E1CF}" type="slidenum">
              <a:rPr lang="he-IL"/>
              <a:pPr>
                <a:defRPr/>
              </a:pPr>
              <a:t>10</a:t>
            </a:fld>
            <a:endParaRPr lang="he-IL"/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-76200" y="1219200"/>
            <a:ext cx="38100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he-IL" sz="2000" dirty="0"/>
              <a:t>אתר אינטרנט </a:t>
            </a:r>
            <a:r>
              <a:rPr lang="he-IL" sz="2000" b="1" dirty="0"/>
              <a:t>חינם</a:t>
            </a:r>
            <a:r>
              <a:rPr lang="he-IL" sz="2000" dirty="0"/>
              <a:t> המציע:</a:t>
            </a:r>
          </a:p>
          <a:p>
            <a:pPr algn="r" rtl="1">
              <a:buFont typeface="Arial" charset="0"/>
              <a:buChar char="•"/>
            </a:pPr>
            <a:r>
              <a:rPr lang="en-US" sz="1600" dirty="0" smtClean="0"/>
              <a:t>Multi </a:t>
            </a:r>
            <a:r>
              <a:rPr lang="en-US" sz="1600" dirty="0"/>
              <a:t>mode trip plan</a:t>
            </a:r>
          </a:p>
          <a:p>
            <a:pPr algn="r" rtl="1">
              <a:buFont typeface="Arial" charset="0"/>
              <a:buChar char="•"/>
            </a:pPr>
            <a:r>
              <a:rPr lang="he-IL" sz="1600" dirty="0"/>
              <a:t>חלופות שונות לפי העדפות</a:t>
            </a:r>
          </a:p>
          <a:p>
            <a:pPr algn="r" rtl="1">
              <a:buFont typeface="Arial" charset="0"/>
              <a:buChar char="•"/>
            </a:pPr>
            <a:r>
              <a:rPr lang="he-IL" sz="1600" dirty="0"/>
              <a:t>הדפסת מסלול ולוחות זמנים של כל הקווים</a:t>
            </a:r>
          </a:p>
          <a:p>
            <a:pPr algn="r" rtl="1">
              <a:buFont typeface="Arial" charset="0"/>
              <a:buChar char="•"/>
            </a:pPr>
            <a:r>
              <a:rPr lang="he-IL" sz="1600" dirty="0"/>
              <a:t>מיקום תחנות </a:t>
            </a:r>
          </a:p>
        </p:txBody>
      </p:sp>
      <p:sp>
        <p:nvSpPr>
          <p:cNvPr id="2" name="TextBox 1"/>
          <p:cNvSpPr txBox="1"/>
          <p:nvPr/>
        </p:nvSpPr>
        <p:spPr>
          <a:xfrm rot="19622394">
            <a:off x="4325268" y="1126122"/>
            <a:ext cx="32634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1"/>
            <a:r>
              <a:rPr lang="en-US" sz="1600" dirty="0" smtClean="0"/>
              <a:t>Based on OTP- the Open Trip Planner</a:t>
            </a:r>
            <a:endParaRPr lang="he-IL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384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88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TM_App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295400" cy="254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01687"/>
          </a:xfrm>
        </p:spPr>
        <p:txBody>
          <a:bodyPr/>
          <a:lstStyle/>
          <a:p>
            <a:pPr rtl="1"/>
            <a:r>
              <a:rPr lang="en-US" b="1" dirty="0" err="1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TranzMate</a:t>
            </a:r>
            <a:r>
              <a:rPr lang="he-IL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dirty="0"/>
              <a:t>לטלפון </a:t>
            </a:r>
            <a:endParaRPr lang="he-IL" b="1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978150" y="5708650"/>
            <a:ext cx="1798638" cy="431958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B6FD1-AC35-42CE-8FFF-651BB158A0B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/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5410200" y="4509509"/>
            <a:ext cx="3657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התחל מסלול ממיקום </a:t>
            </a:r>
            <a:r>
              <a:rPr lang="he-IL" sz="1600" dirty="0" smtClean="0"/>
              <a:t>נוכחי</a:t>
            </a:r>
            <a:endParaRPr lang="en-US" sz="1600" dirty="0" smtClean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חיפוש יעד והעדפות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קבלת מספר אפשרויות לבחירה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פירוט מלא של המסלול הנבחר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ליווי מלא לאורך הדרך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התראות קוליות לאורך </a:t>
            </a:r>
            <a:r>
              <a:rPr lang="he-IL" sz="1600" dirty="0" smtClean="0"/>
              <a:t>הדרך</a:t>
            </a:r>
            <a:endParaRPr lang="en-US" sz="1600" dirty="0" smtClean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דיווחים בזמן </a:t>
            </a:r>
            <a:r>
              <a:rPr lang="he-IL" sz="1600" dirty="0" err="1"/>
              <a:t>אמיתי</a:t>
            </a:r>
            <a:r>
              <a:rPr lang="he-IL" sz="1600" dirty="0"/>
              <a:t> של הנוסעים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/>
              <a:t>התאמה אישית וקשר עם נוסעים </a:t>
            </a:r>
            <a:r>
              <a:rPr lang="he-IL" sz="1600" dirty="0" smtClean="0"/>
              <a:t>אחרים</a:t>
            </a:r>
            <a:endParaRPr lang="he-IL" sz="1600" dirty="0"/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5638800" y="1688805"/>
            <a:ext cx="340190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he-IL" sz="2400" dirty="0" err="1"/>
              <a:t>אפליקצית</a:t>
            </a:r>
            <a:r>
              <a:rPr lang="he-IL" sz="2400" dirty="0"/>
              <a:t> </a:t>
            </a:r>
            <a:r>
              <a:rPr lang="he-IL" sz="2400" b="1" dirty="0"/>
              <a:t>חינם</a:t>
            </a:r>
            <a:r>
              <a:rPr lang="he-IL" sz="2400" dirty="0"/>
              <a:t> לטלפון חכם מבוססת מיקום </a:t>
            </a:r>
            <a:r>
              <a:rPr lang="en-US" sz="2400" dirty="0"/>
              <a:t>GPS</a:t>
            </a:r>
            <a:r>
              <a:rPr lang="he-IL" sz="2400" dirty="0"/>
              <a:t> :</a:t>
            </a:r>
          </a:p>
          <a:p>
            <a:pPr algn="r" rtl="1">
              <a:buFont typeface="Arial" charset="0"/>
              <a:buChar char="•"/>
            </a:pPr>
            <a:r>
              <a:rPr lang="en-US" dirty="0"/>
              <a:t> - Multi mode trip plan </a:t>
            </a:r>
            <a:r>
              <a:rPr lang="he-IL" dirty="0"/>
              <a:t>בחירת חלופות מסלול שונות לפי העדפות</a:t>
            </a:r>
          </a:p>
          <a:p>
            <a:pPr algn="r" rtl="1">
              <a:buFont typeface="Arial" charset="0"/>
              <a:buChar char="•"/>
            </a:pPr>
            <a:r>
              <a:rPr lang="he-IL" dirty="0"/>
              <a:t> מיקום תחנות </a:t>
            </a:r>
            <a:r>
              <a:rPr lang="he-IL" dirty="0" smtClean="0"/>
              <a:t>ולוחות </a:t>
            </a:r>
            <a:r>
              <a:rPr lang="he-IL" dirty="0"/>
              <a:t>זמנים של כל הקווים</a:t>
            </a:r>
          </a:p>
          <a:p>
            <a:pPr algn="r" rtl="1"/>
            <a:endParaRPr lang="he-IL" dirty="0">
              <a:latin typeface="Tw Cen MT"/>
              <a:cs typeface="Levenim MT" pitchFamily="2" charset="-79"/>
            </a:endParaRPr>
          </a:p>
        </p:txBody>
      </p:sp>
      <p:pic>
        <p:nvPicPr>
          <p:cNvPr id="8" name="Picture 12" descr="TM_App_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1295400" cy="254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TM_App_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1295400" cy="254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M_App_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676400"/>
            <a:ext cx="1295400" cy="254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M_App_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1"/>
            <a:ext cx="1295400" cy="254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TM_App_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1"/>
            <a:ext cx="1295400" cy="25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TM_App_9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1"/>
            <a:ext cx="1295400" cy="25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TM_App_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267201"/>
            <a:ext cx="1294881" cy="254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38" y="76200"/>
            <a:ext cx="2384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10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6214"/>
            <a:ext cx="7620000" cy="53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49"/>
            <a:ext cx="6858000" cy="149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37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GTFS Available in IL – big file!!!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Glimpse at the (near) Future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About Real-Time Bus Location?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Does it Take to be a Leader?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2514600"/>
            <a:ext cx="7848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04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57387"/>
            <a:ext cx="83058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8665" name="Group 9"/>
          <p:cNvGrpSpPr>
            <a:grpSpLocks/>
          </p:cNvGrpSpPr>
          <p:nvPr/>
        </p:nvGrpSpPr>
        <p:grpSpPr bwMode="auto">
          <a:xfrm>
            <a:off x="5219700" y="1676400"/>
            <a:ext cx="3505200" cy="1447800"/>
            <a:chOff x="2400" y="192"/>
            <a:chExt cx="2208" cy="912"/>
          </a:xfrm>
        </p:grpSpPr>
        <p:sp>
          <p:nvSpPr>
            <p:cNvPr id="198660" name="Text Box 4"/>
            <p:cNvSpPr txBox="1">
              <a:spLocks noChangeArrowheads="1"/>
            </p:cNvSpPr>
            <p:nvPr/>
          </p:nvSpPr>
          <p:spPr bwMode="auto">
            <a:xfrm>
              <a:off x="2400" y="192"/>
              <a:ext cx="2208" cy="892"/>
            </a:xfrm>
            <a:prstGeom prst="rect">
              <a:avLst/>
            </a:prstGeom>
            <a:solidFill>
              <a:srgbClr val="1B327A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000" dirty="0">
                <a:solidFill>
                  <a:schemeClr val="bg1"/>
                </a:solidFill>
              </a:endParaRP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</a:rPr>
                <a:t>        Get </a:t>
              </a:r>
              <a:r>
                <a:rPr lang="en-US" sz="1600" dirty="0">
                  <a:solidFill>
                    <a:schemeClr val="bg1"/>
                  </a:solidFill>
                </a:rPr>
                <a:t>Driving 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and Walking Directions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             AND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Public Transit Directions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19866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8"/>
              <a:ext cx="536" cy="816"/>
            </a:xfrm>
            <a:prstGeom prst="rect">
              <a:avLst/>
            </a:prstGeom>
            <a:solidFill>
              <a:srgbClr val="1B327A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 Transit – Trip Planner</a:t>
            </a:r>
            <a:br>
              <a:rPr lang="en-US" dirty="0" smtClean="0"/>
            </a:br>
            <a:r>
              <a:rPr lang="en-US" sz="3200" dirty="0" smtClean="0"/>
              <a:t>in Google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36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2238"/>
            <a:ext cx="5105400" cy="487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Transit Score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714376"/>
            <a:ext cx="6625104" cy="21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89500"/>
            <a:ext cx="68580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466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" y="3276600"/>
            <a:ext cx="902704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943" y="2894819"/>
            <a:ext cx="4229100" cy="855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Time Map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34368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3325"/>
            <a:ext cx="807720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34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2484"/>
            <a:ext cx="8229600" cy="503238"/>
          </a:xfrm>
        </p:spPr>
        <p:txBody>
          <a:bodyPr>
            <a:noAutofit/>
          </a:bodyPr>
          <a:lstStyle/>
          <a:p>
            <a:r>
              <a:rPr lang="en-US" sz="2000" dirty="0"/>
              <a:t>www.where-can-i-live.com/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302"/>
          <a:stretch/>
        </p:blipFill>
        <p:spPr bwMode="auto">
          <a:xfrm>
            <a:off x="2362200" y="1905722"/>
            <a:ext cx="6781800" cy="494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79" y="13038"/>
            <a:ext cx="7379921" cy="14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989" y="1447800"/>
            <a:ext cx="2262011" cy="547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41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Ranking of Most </a:t>
            </a:r>
            <a:r>
              <a:rPr lang="en-US" dirty="0" err="1"/>
              <a:t>Walkable</a:t>
            </a:r>
            <a:r>
              <a:rPr lang="en-US" dirty="0"/>
              <a:t> Cities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056" y="1399663"/>
            <a:ext cx="4122384" cy="273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5" y="1066800"/>
            <a:ext cx="49244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361" y="4134039"/>
            <a:ext cx="3733800" cy="26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431569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887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Live where you </a:t>
            </a:r>
            <a:r>
              <a:rPr lang="en-US" b="1" dirty="0" smtClean="0"/>
              <a:t>love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1489"/>
            <a:ext cx="2365628" cy="530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41489"/>
            <a:ext cx="6210300" cy="530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200399" cy="164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299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u="sng" dirty="0" smtClean="0"/>
              <a:t>text based </a:t>
            </a:r>
            <a:r>
              <a:rPr lang="en-US" dirty="0" smtClean="0"/>
              <a:t>transit </a:t>
            </a:r>
            <a:r>
              <a:rPr lang="en-US" dirty="0"/>
              <a:t>information services exist in 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05000"/>
            <a:ext cx="6324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System-wide text </a:t>
            </a:r>
            <a:r>
              <a:rPr lang="en-US" sz="2800" dirty="0"/>
              <a:t>based trip </a:t>
            </a:r>
            <a:r>
              <a:rPr lang="en-US" sz="2800" dirty="0" smtClean="0"/>
              <a:t>planner, schedules and routes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400" dirty="0" smtClean="0">
                <a:hlinkClick r:id="rId3"/>
              </a:rPr>
              <a:t>www.bus.gov.il</a:t>
            </a:r>
            <a:r>
              <a:rPr lang="he-IL" sz="2400" dirty="0"/>
              <a:t>פורטל קווי תחבורה בישראל 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/>
              </a:rPr>
              <a:t>www.bus.co.il</a:t>
            </a:r>
            <a:r>
              <a:rPr lang="he-IL" sz="2400" dirty="0" smtClean="0"/>
              <a:t>"אוטובוסים" </a:t>
            </a:r>
            <a:r>
              <a:rPr lang="he-IL" sz="2400" dirty="0"/>
              <a:t>מודיעין לתחבורה ציבורית </a:t>
            </a:r>
            <a:r>
              <a:rPr lang="he-IL" sz="2400" dirty="0" smtClean="0"/>
              <a:t>בישראל</a:t>
            </a:r>
            <a:r>
              <a:rPr lang="he-IL" sz="2400" dirty="0"/>
              <a:t> </a:t>
            </a:r>
            <a:endParaRPr lang="en-US" sz="2400" dirty="0" smtClean="0"/>
          </a:p>
          <a:p>
            <a:r>
              <a:rPr lang="en-US" sz="2800" dirty="0" smtClean="0"/>
              <a:t>Websites of individual transit operators </a:t>
            </a:r>
            <a:endParaRPr lang="en-US" sz="2800" dirty="0" smtClean="0">
              <a:hlinkClick r:id="rId5"/>
            </a:endParaRPr>
          </a:p>
          <a:p>
            <a:pPr lvl="1"/>
            <a:r>
              <a:rPr lang="en-US" sz="2400" dirty="0" smtClean="0">
                <a:hlinkClick r:id="rId6"/>
              </a:rPr>
              <a:t>www.israrail.org.il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5"/>
              </a:rPr>
              <a:t>www.egged.co.il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7"/>
              </a:rPr>
              <a:t>www.dan.co.il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8"/>
              </a:rPr>
              <a:t>www.kavim-t.co.il</a:t>
            </a:r>
            <a:r>
              <a:rPr lang="en-US" sz="2400" dirty="0" smtClean="0"/>
              <a:t> …</a:t>
            </a:r>
          </a:p>
        </p:txBody>
      </p:sp>
      <p:pic>
        <p:nvPicPr>
          <p:cNvPr id="6146" name="Picture 2" descr="http://www.bus.co.il/otobusim/Design2007/logo1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55557"/>
            <a:ext cx="3105150" cy="9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us.gov.il/images/forms/header_righ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09" y="2641247"/>
            <a:ext cx="2938942" cy="4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דף הבית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077"/>
          <a:stretch/>
        </p:blipFill>
        <p:spPr bwMode="auto">
          <a:xfrm>
            <a:off x="591511" y="4419600"/>
            <a:ext cx="215168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busline.co.il/Items/00123/da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5810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busline.co.il/Items/00124/egg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7215"/>
            <a:ext cx="10382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kavim-t.co.il/images/log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5963"/>
            <a:ext cx="21336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81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crossair</a:t>
            </a:r>
            <a:r>
              <a:rPr lang="en-US" dirty="0" smtClean="0"/>
              <a:t> – augmented reality</a:t>
            </a:r>
            <a:br>
              <a:rPr lang="en-US" dirty="0" smtClean="0"/>
            </a:br>
            <a:r>
              <a:rPr lang="en-US" sz="3100" dirty="0" smtClean="0"/>
              <a:t>for NY nearest subway</a:t>
            </a:r>
            <a:endParaRPr lang="en-US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460310"/>
            <a:ext cx="9135354" cy="54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8200" y="4566684"/>
            <a:ext cx="3886200" cy="221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91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200" y="1066800"/>
            <a:ext cx="7386452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310252" cy="792162"/>
          </a:xfrm>
        </p:spPr>
        <p:txBody>
          <a:bodyPr>
            <a:noAutofit/>
          </a:bodyPr>
          <a:lstStyle/>
          <a:p>
            <a:r>
              <a:rPr lang="en-US" sz="3200" dirty="0"/>
              <a:t>GPS </a:t>
            </a:r>
            <a:r>
              <a:rPr lang="en-US" sz="3200" dirty="0" err="1"/>
              <a:t>Wayfinding</a:t>
            </a:r>
            <a:r>
              <a:rPr lang="en-US" sz="3200" dirty="0"/>
              <a:t> </a:t>
            </a:r>
            <a:r>
              <a:rPr lang="en-US" sz="3200" dirty="0" smtClean="0"/>
              <a:t>Devices – transit information for the blind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005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86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Transit Systems Can Learn From </a:t>
            </a:r>
            <a:r>
              <a:rPr lang="en-US" dirty="0" smtClean="0"/>
              <a:t>Twitter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9243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7" y="4114800"/>
            <a:ext cx="38957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13353"/>
            <a:ext cx="4695825" cy="546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4" y="6515100"/>
            <a:ext cx="3844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From: Emily Badger is a contributing writer to The Atlantic Cities</a:t>
            </a:r>
          </a:p>
        </p:txBody>
      </p:sp>
    </p:spTree>
    <p:extLst>
      <p:ext uri="{BB962C8B-B14F-4D97-AF65-F5344CB8AC3E}">
        <p14:creationId xmlns:p14="http://schemas.microsoft.com/office/powerpoint/2010/main" xmlns="" val="9073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653" y="1219200"/>
            <a:ext cx="4140346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3"/>
              </a:rPr>
              <a:t>www.chromaroma.com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0" r="833" b="5524"/>
          <a:stretch/>
        </p:blipFill>
        <p:spPr bwMode="auto">
          <a:xfrm>
            <a:off x="44301" y="1852282"/>
            <a:ext cx="9067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65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96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2459" y="1685200"/>
            <a:ext cx="8706741" cy="4944200"/>
            <a:chOff x="132459" y="1685200"/>
            <a:chExt cx="8706741" cy="4944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9" y="1752600"/>
              <a:ext cx="2363563" cy="487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659" y="1752600"/>
              <a:ext cx="2347156" cy="487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925" y="1752600"/>
              <a:ext cx="2425498" cy="487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423" y="2913925"/>
              <a:ext cx="1515636" cy="371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227423" y="1685200"/>
              <a:ext cx="838200" cy="1135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2302"/>
            <a:stretch/>
          </p:blipFill>
          <p:spPr bwMode="auto">
            <a:xfrm>
              <a:off x="8065623" y="1685200"/>
              <a:ext cx="773577" cy="104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67000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4312"/>
            <a:ext cx="3276600" cy="81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87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GTFS Available in IL – big file!!!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Glimpse at the Future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About Real-Time Bus Location?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Does it Take to be a Leader?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3352800"/>
            <a:ext cx="7848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043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2" y="274638"/>
            <a:ext cx="7503566" cy="1143000"/>
          </a:xfrm>
        </p:spPr>
        <p:txBody>
          <a:bodyPr>
            <a:noAutofit/>
          </a:bodyPr>
          <a:lstStyle/>
          <a:p>
            <a:r>
              <a:rPr lang="en-US" sz="4000" dirty="0"/>
              <a:t>Transit </a:t>
            </a:r>
            <a:r>
              <a:rPr lang="en-US" sz="4000" dirty="0" smtClean="0"/>
              <a:t>Information Terminals</a:t>
            </a:r>
            <a:endParaRPr lang="en-US" sz="4000" dirty="0"/>
          </a:p>
        </p:txBody>
      </p:sp>
      <p:pic>
        <p:nvPicPr>
          <p:cNvPr id="2050" name="Picture 2" descr="http://3.bp.blogspot.com/_3PqzvQ5ShG8/TLUf7kc9xMI/AAAAAAAAAbw/z0ChKQergzM/s1600/Coffee+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305" y="2570455"/>
            <a:ext cx="56769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522" y="1676400"/>
            <a:ext cx="3160166" cy="2472537"/>
            <a:chOff x="58522" y="1155801"/>
            <a:chExt cx="3160166" cy="247253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8522" y="1155801"/>
              <a:ext cx="3160166" cy="2472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65" t="1834"/>
            <a:stretch/>
          </p:blipFill>
          <p:spPr bwMode="auto">
            <a:xfrm>
              <a:off x="314325" y="1418138"/>
              <a:ext cx="2685720" cy="201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086600" y="4114800"/>
            <a:ext cx="475488" cy="381000"/>
            <a:chOff x="58522" y="1155801"/>
            <a:chExt cx="3160166" cy="247253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8522" y="1155801"/>
              <a:ext cx="3160166" cy="2472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14325" y="1418138"/>
              <a:ext cx="2685720" cy="201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/>
        </p:nvCxnSpPr>
        <p:spPr>
          <a:xfrm>
            <a:off x="3218688" y="1676400"/>
            <a:ext cx="4343400" cy="24384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522" y="4148937"/>
            <a:ext cx="7028078" cy="31614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447800"/>
            <a:ext cx="453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Standard Tablets as a Transit Information </a:t>
            </a:r>
          </a:p>
          <a:p>
            <a:pPr algn="ctr"/>
            <a:r>
              <a:rPr lang="en-US" sz="2000" dirty="0" smtClean="0"/>
              <a:t>Terminals at coffee shops to augment bus-stop based terminals</a:t>
            </a:r>
            <a:endParaRPr lang="en-US" sz="2000" dirty="0"/>
          </a:p>
        </p:txBody>
      </p:sp>
      <p:pic>
        <p:nvPicPr>
          <p:cNvPr id="17" name="Picture 2" descr="http://iroads.co.il/sites/default/files/imagecache/lightbox_landscape/images/gilad_kavalerchik__10_resiz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95" y="4324121"/>
            <a:ext cx="3276905" cy="24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8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57" y="76200"/>
            <a:ext cx="7467600" cy="73183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OneBusAway</a:t>
            </a:r>
            <a:r>
              <a:rPr lang="en-US" sz="3200" dirty="0" smtClean="0"/>
              <a:t> </a:t>
            </a:r>
            <a:r>
              <a:rPr lang="en-US" sz="3200" dirty="0"/>
              <a:t>- Real-time </a:t>
            </a:r>
            <a:r>
              <a:rPr lang="en-US" sz="3200" dirty="0" smtClean="0"/>
              <a:t>transit information</a:t>
            </a:r>
            <a:endParaRPr lang="en-US" sz="32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201" y="762000"/>
            <a:ext cx="5029199" cy="2469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4098" name="Picture 2" descr="Screenshot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41048"/>
            <a:ext cx="3886199" cy="55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4/42/Opensource.svg/220px-Opensourc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602" y="2209800"/>
            <a:ext cx="1269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094899" cy="10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602540"/>
            <a:ext cx="5562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inherit"/>
                <a:cs typeface="Arial" pitchFamily="34" charset="0"/>
              </a:rPr>
              <a:t>Features include: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inherit"/>
                <a:cs typeface="Arial" pitchFamily="34" charset="0"/>
              </a:rPr>
              <a:t>Real-time </a:t>
            </a:r>
            <a:r>
              <a:rPr lang="en-US" sz="1600" dirty="0" smtClean="0">
                <a:latin typeface="inherit"/>
                <a:cs typeface="Arial" pitchFamily="34" charset="0"/>
              </a:rPr>
              <a:t>arrival &amp; </a:t>
            </a:r>
            <a:r>
              <a:rPr lang="en-US" sz="1600" dirty="0">
                <a:latin typeface="inherit"/>
                <a:cs typeface="Arial" pitchFamily="34" charset="0"/>
              </a:rPr>
              <a:t>departure </a:t>
            </a:r>
            <a:r>
              <a:rPr lang="en-US" sz="1600" dirty="0" smtClean="0">
                <a:latin typeface="inherit"/>
                <a:cs typeface="Arial" pitchFamily="34" charset="0"/>
              </a:rPr>
              <a:t>info </a:t>
            </a:r>
            <a:r>
              <a:rPr lang="en-US" sz="1600" dirty="0">
                <a:latin typeface="inherit"/>
                <a:cs typeface="Arial" pitchFamily="34" charset="0"/>
              </a:rPr>
              <a:t>for public transit.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inherit"/>
                <a:cs typeface="Arial" pitchFamily="34" charset="0"/>
              </a:rPr>
              <a:t>Map display of stops and routes.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inherit"/>
                <a:cs typeface="Arial" pitchFamily="34" charset="0"/>
              </a:rPr>
              <a:t>Nearby stops search for location-aware devices.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inherit"/>
                <a:cs typeface="Arial" pitchFamily="34" charset="0"/>
              </a:rPr>
              <a:t>Bookmarks and recent stop history.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inherit"/>
                <a:cs typeface="Arial" pitchFamily="34" charset="0"/>
              </a:rPr>
              <a:t>Search for stops by route, address, and stop number</a:t>
            </a:r>
            <a:r>
              <a:rPr lang="en-US" sz="1600" dirty="0" smtClean="0">
                <a:latin typeface="inherit"/>
                <a:cs typeface="Arial" pitchFamily="34" charset="0"/>
              </a:rPr>
              <a:t>.</a:t>
            </a:r>
            <a:endParaRPr lang="en-US" sz="1600" dirty="0"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3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GTFS-</a:t>
            </a:r>
            <a:r>
              <a:rPr lang="en-US" dirty="0" err="1" smtClean="0"/>
              <a:t>RealTime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4340309"/>
              </p:ext>
            </p:extLst>
          </p:nvPr>
        </p:nvGraphicFramePr>
        <p:xfrm>
          <a:off x="76200" y="1341437"/>
          <a:ext cx="8991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364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GTFS Available in IL – big file!!!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Glimpse at the Future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About Real-Time Bus Location?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Does it Take to be a Leader?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4191000"/>
            <a:ext cx="7848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0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/>
          </a:bodyPr>
          <a:lstStyle/>
          <a:p>
            <a:pPr rtl="1"/>
            <a:r>
              <a:rPr lang="he-IL" b="1" dirty="0">
                <a:cs typeface="+mn-cs"/>
              </a:rPr>
              <a:t>אפליקציות </a:t>
            </a:r>
            <a:r>
              <a:rPr lang="he-IL" b="1" dirty="0" err="1">
                <a:cs typeface="+mn-cs"/>
              </a:rPr>
              <a:t>לאייפון</a:t>
            </a:r>
            <a:r>
              <a:rPr lang="he-IL" b="1" dirty="0">
                <a:cs typeface="+mn-cs"/>
              </a:rPr>
              <a:t> </a:t>
            </a:r>
            <a:r>
              <a:rPr lang="he-IL" b="1" dirty="0" smtClean="0">
                <a:cs typeface="+mn-cs"/>
              </a:rPr>
              <a:t>ולאנדרואיד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3400" y="3158358"/>
            <a:ext cx="7914290" cy="37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3400" y="1371600"/>
            <a:ext cx="7914290" cy="17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8323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795513" y="5769634"/>
            <a:ext cx="20193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Mobile Communications and Terminals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for Leadership</a:t>
            </a:r>
            <a:br>
              <a:rPr lang="en-US" dirty="0" smtClean="0"/>
            </a:br>
            <a:r>
              <a:rPr lang="en-US" sz="3600" dirty="0" smtClean="0"/>
              <a:t>May 2012 status in IL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4343400"/>
            <a:ext cx="838200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572000" y="1828800"/>
            <a:ext cx="23004" cy="48768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544128"/>
            <a:ext cx="264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barriers / investment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5260" y="6564868"/>
            <a:ext cx="26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barriers / investment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9554" y="4158733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Missing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8561663" y="4158733"/>
            <a:ext cx="7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Exists </a:t>
            </a:r>
          </a:p>
        </p:txBody>
      </p:sp>
      <p:sp>
        <p:nvSpPr>
          <p:cNvPr id="15" name="Oval 14"/>
          <p:cNvSpPr/>
          <p:nvPr/>
        </p:nvSpPr>
        <p:spPr>
          <a:xfrm>
            <a:off x="6629400" y="2286000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Transit Data GTFS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7198744" y="4953000"/>
            <a:ext cx="990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UGC</a:t>
            </a:r>
          </a:p>
          <a:p>
            <a:pPr algn="ctr"/>
            <a:r>
              <a:rPr lang="en-US" sz="1600" dirty="0" smtClean="0"/>
              <a:t>cars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219200" y="4572000"/>
            <a:ext cx="11430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UGC</a:t>
            </a:r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ransit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35304" y="5638800"/>
            <a:ext cx="1937296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High-Tech Industry: entrepreneurs, VCs, Developers</a:t>
            </a:r>
          </a:p>
        </p:txBody>
      </p:sp>
      <p:sp>
        <p:nvSpPr>
          <p:cNvPr id="19" name="Oval 18"/>
          <p:cNvSpPr/>
          <p:nvPr/>
        </p:nvSpPr>
        <p:spPr>
          <a:xfrm>
            <a:off x="7277100" y="43434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Apps for cars</a:t>
            </a:r>
            <a:endParaRPr lang="en-US" sz="1600" dirty="0"/>
          </a:p>
        </p:txBody>
      </p:sp>
      <p:sp>
        <p:nvSpPr>
          <p:cNvPr id="20" name="Oval 19"/>
          <p:cNvSpPr/>
          <p:nvPr/>
        </p:nvSpPr>
        <p:spPr>
          <a:xfrm>
            <a:off x="5105400" y="25146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 for Transit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286000" y="33528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 for Cycling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62000" y="5181600"/>
            <a:ext cx="12192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UGC</a:t>
            </a:r>
          </a:p>
          <a:p>
            <a:pPr algn="ctr"/>
            <a:r>
              <a:rPr lang="en-US" sz="1600" dirty="0" smtClean="0"/>
              <a:t>Cycling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2117785" y="2743200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RT Transit Data GTFS-RT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5390905" y="5026325"/>
            <a:ext cx="20444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ITS Infrastructure for collection of RT Transit Data 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2137806" y="5693033"/>
            <a:ext cx="1916609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ITS Infrastructure for car Data 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4114800" y="4592418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Map Data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3071004" y="5053294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Local Data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5257800" y="4416725"/>
            <a:ext cx="1752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Gov</a:t>
            </a:r>
            <a:r>
              <a:rPr lang="en-US" sz="1400" dirty="0" smtClean="0"/>
              <a:t> Support for Open Data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3670600" y="5684808"/>
            <a:ext cx="20444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 Bus-stop Terminals for RT Transit Data 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051600" y="3330833"/>
            <a:ext cx="20444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Static Map </a:t>
            </a:r>
            <a:r>
              <a:rPr lang="en-US" sz="1400" dirty="0"/>
              <a:t>and </a:t>
            </a:r>
            <a:r>
              <a:rPr lang="en-US" sz="1400" dirty="0" smtClean="0"/>
              <a:t>Schedule Transit Data at Bus-stops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2137806" y="4343400"/>
            <a:ext cx="1532794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Apps for Flexible-Route Transit</a:t>
            </a:r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990600" y="29718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RT Apps for Transit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3028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8991600" cy="2133599"/>
          </a:xfrm>
        </p:spPr>
        <p:txBody>
          <a:bodyPr>
            <a:normAutofit/>
          </a:bodyPr>
          <a:lstStyle/>
          <a:p>
            <a:pPr rtl="1"/>
            <a:r>
              <a:rPr lang="he-IL" sz="4000" dirty="0">
                <a:cs typeface="+mn-cs"/>
              </a:rPr>
              <a:t>ישראל כמובילה במערכות מידה </a:t>
            </a:r>
            <a:r>
              <a:rPr lang="he-IL" sz="4000" dirty="0" smtClean="0">
                <a:cs typeface="+mn-cs"/>
              </a:rPr>
              <a:t>לתחבורה</a:t>
            </a:r>
            <a:r>
              <a:rPr lang="en-US" sz="4000" dirty="0" smtClean="0">
                <a:cs typeface="+mn-cs"/>
              </a:rPr>
              <a:t/>
            </a:r>
            <a:br>
              <a:rPr lang="en-US" sz="4000" dirty="0" smtClean="0">
                <a:cs typeface="+mn-cs"/>
              </a:rPr>
            </a:br>
            <a:r>
              <a:rPr lang="he-IL" sz="4000" b="1" dirty="0" smtClean="0">
                <a:cs typeface="+mn-cs"/>
              </a:rPr>
              <a:t>הייתכן</a:t>
            </a:r>
            <a:r>
              <a:rPr lang="en-US" sz="4000" b="1" dirty="0" smtClean="0">
                <a:cs typeface="+mn-cs"/>
              </a:rPr>
              <a:t>?</a:t>
            </a:r>
            <a:endParaRPr lang="en-US" sz="3200" b="1" dirty="0"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1752600"/>
          </a:xfrm>
        </p:spPr>
        <p:txBody>
          <a:bodyPr>
            <a:normAutofit/>
          </a:bodyPr>
          <a:lstStyle/>
          <a:p>
            <a:pPr rtl="1"/>
            <a:r>
              <a:rPr lang="en-US" sz="2600" smtClean="0"/>
              <a:t>May 2012</a:t>
            </a:r>
            <a:endParaRPr lang="en-US" sz="2600" dirty="0">
              <a:hlinkClick r:id="rId3"/>
            </a:endParaRPr>
          </a:p>
          <a:p>
            <a:pPr rtl="1"/>
            <a:r>
              <a:rPr lang="en-US" sz="2600" dirty="0" smtClean="0">
                <a:hlinkClick r:id="rId3"/>
              </a:rPr>
              <a:t>nachman@miu.org.il</a:t>
            </a:r>
            <a:endParaRPr lang="en-US" sz="2600" dirty="0" smtClean="0"/>
          </a:p>
          <a:p>
            <a:pPr rtl="1"/>
            <a:r>
              <a:rPr lang="en-US" sz="2600" dirty="0" smtClean="0"/>
              <a:t>0544566016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4730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000" dirty="0" smtClean="0">
                <a:hlinkClick r:id="rId3"/>
              </a:rPr>
              <a:t>http://groups.google.com/group/transit-developers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code.google.com/transit/spec/transit_feed_specification.html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http://code.google.com/p/googletransitdatafeed/wiki/PublicFeeds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www.google.com/intl/en/landing/transit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maps.google.com/help/maps/transit/partners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opentripplanner.com</a:t>
            </a:r>
            <a:endParaRPr lang="en-US" sz="2000" dirty="0" smtClean="0"/>
          </a:p>
          <a:p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opentripplanner.org</a:t>
            </a:r>
            <a:endParaRPr lang="en-US" sz="2000" dirty="0" smtClean="0"/>
          </a:p>
          <a:p>
            <a:r>
              <a:rPr lang="en-US" sz="2000" dirty="0" smtClean="0">
                <a:hlinkClick r:id="rId10"/>
              </a:rPr>
              <a:t>http</a:t>
            </a:r>
            <a:r>
              <a:rPr lang="en-US" sz="2000" dirty="0">
                <a:hlinkClick r:id="rId10"/>
              </a:rPr>
              <a:t>://</a:t>
            </a:r>
            <a:r>
              <a:rPr lang="en-US" sz="2000" dirty="0" smtClean="0">
                <a:hlinkClick r:id="rId10"/>
              </a:rPr>
              <a:t>www.gtfs-data-exchange.com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>
                <a:hlinkClick r:id="rId11"/>
              </a:rPr>
              <a:t>http://</a:t>
            </a:r>
            <a:r>
              <a:rPr lang="en-US" sz="2000" dirty="0" smtClean="0">
                <a:hlinkClick r:id="rId11"/>
              </a:rPr>
              <a:t>www.citygoround.org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12"/>
              </a:rPr>
              <a:t>http://developer.trimet.org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13"/>
              </a:rPr>
              <a:t>http://timetablepublisher.org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14"/>
              </a:rPr>
              <a:t>http://</a:t>
            </a:r>
            <a:r>
              <a:rPr lang="en-US" sz="2000" dirty="0" smtClean="0">
                <a:hlinkClick r:id="rId14"/>
              </a:rPr>
              <a:t>www.walkscore.com/transit-map.php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15"/>
              </a:rPr>
              <a:t>http://graphserver.github.com/graphserver</a:t>
            </a:r>
          </a:p>
          <a:p>
            <a:r>
              <a:rPr lang="en-US" sz="2000" dirty="0" smtClean="0">
                <a:hlinkClick r:id="rId16"/>
              </a:rPr>
              <a:t>http://trip.atltransit.com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17"/>
              </a:rPr>
              <a:t>http://myttc.ca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893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795513" y="5769634"/>
            <a:ext cx="20193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Mobile Communications and Terminals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for Leadership</a:t>
            </a:r>
            <a:br>
              <a:rPr lang="en-US" dirty="0" smtClean="0"/>
            </a:br>
            <a:r>
              <a:rPr lang="en-US" sz="3600" dirty="0" smtClean="0"/>
              <a:t>May 2012 status in IL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4343400"/>
            <a:ext cx="838200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572000" y="1828800"/>
            <a:ext cx="23004" cy="48768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544128"/>
            <a:ext cx="264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Low barriers / investment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5260" y="6564868"/>
            <a:ext cx="26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barriers / investment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9554" y="4158733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Missing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8561663" y="4158733"/>
            <a:ext cx="7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Exists </a:t>
            </a:r>
          </a:p>
        </p:txBody>
      </p:sp>
      <p:sp>
        <p:nvSpPr>
          <p:cNvPr id="15" name="Oval 14"/>
          <p:cNvSpPr/>
          <p:nvPr/>
        </p:nvSpPr>
        <p:spPr>
          <a:xfrm>
            <a:off x="6629400" y="2286000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Transit Data GTFS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7198744" y="4953000"/>
            <a:ext cx="990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UGC</a:t>
            </a:r>
          </a:p>
          <a:p>
            <a:pPr algn="ctr"/>
            <a:r>
              <a:rPr lang="en-US" sz="1600" dirty="0" smtClean="0"/>
              <a:t>cars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219200" y="4572000"/>
            <a:ext cx="11430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UGC</a:t>
            </a:r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ransit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35304" y="5638800"/>
            <a:ext cx="1937296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High-Tech Industry: entrepreneurs, VCs, Developers</a:t>
            </a:r>
          </a:p>
        </p:txBody>
      </p:sp>
      <p:sp>
        <p:nvSpPr>
          <p:cNvPr id="19" name="Oval 18"/>
          <p:cNvSpPr/>
          <p:nvPr/>
        </p:nvSpPr>
        <p:spPr>
          <a:xfrm>
            <a:off x="7277100" y="43434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Apps for cars</a:t>
            </a:r>
            <a:endParaRPr lang="en-US" sz="1600" dirty="0"/>
          </a:p>
        </p:txBody>
      </p:sp>
      <p:sp>
        <p:nvSpPr>
          <p:cNvPr id="20" name="Oval 19"/>
          <p:cNvSpPr/>
          <p:nvPr/>
        </p:nvSpPr>
        <p:spPr>
          <a:xfrm>
            <a:off x="5105400" y="25146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 for Transit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286000" y="33528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 for Cycling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62000" y="5181600"/>
            <a:ext cx="12192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UGC</a:t>
            </a:r>
          </a:p>
          <a:p>
            <a:pPr algn="ctr"/>
            <a:r>
              <a:rPr lang="en-US" sz="1600" dirty="0" smtClean="0"/>
              <a:t>Cycling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2117785" y="2743200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RT Transit Data GTFS-RT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5390905" y="5026325"/>
            <a:ext cx="20444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ITS Infrastructure for collection of RT Transit Data 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2137806" y="5693033"/>
            <a:ext cx="1916609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ITS Infrastructure for car Data 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4114800" y="4592418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Map Data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3071004" y="5053294"/>
            <a:ext cx="15240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Local Data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5257800" y="4416725"/>
            <a:ext cx="17526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Gov</a:t>
            </a:r>
            <a:r>
              <a:rPr lang="en-US" sz="1400" dirty="0" smtClean="0"/>
              <a:t> Support for Open Data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3670600" y="5684808"/>
            <a:ext cx="20444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 Bus-stop Terminals for RT Transit Data 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4051600" y="3330833"/>
            <a:ext cx="2044400" cy="8601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Static Map </a:t>
            </a:r>
            <a:r>
              <a:rPr lang="en-US" sz="1400" dirty="0"/>
              <a:t>and </a:t>
            </a:r>
            <a:r>
              <a:rPr lang="en-US" sz="1400" dirty="0" smtClean="0"/>
              <a:t>Schedule Transit Data at Bus-stops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2137806" y="4343400"/>
            <a:ext cx="1532794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Apps for Flexible-Route Transit</a:t>
            </a:r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990600" y="2971800"/>
            <a:ext cx="13716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RT Apps for Transit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758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>
            <a:normAutofit/>
          </a:bodyPr>
          <a:lstStyle/>
          <a:p>
            <a:pPr rtl="1"/>
            <a:r>
              <a:rPr lang="he-IL" sz="3600" b="1" dirty="0"/>
              <a:t>אפליקציות לחיפוש לוחות זמני </a:t>
            </a:r>
            <a:r>
              <a:rPr lang="he-IL" sz="3600" b="1" dirty="0" smtClean="0"/>
              <a:t>הרכבת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he-IL" dirty="0" smtClean="0"/>
              <a:t>אפליקציית</a:t>
            </a:r>
            <a:r>
              <a:rPr lang="he-IL" dirty="0"/>
              <a:t> זמני רכבת למכשירי </a:t>
            </a:r>
            <a:r>
              <a:rPr lang="he-IL" b="1" dirty="0"/>
              <a:t>נוקיה </a:t>
            </a:r>
            <a:r>
              <a:rPr lang="he-IL" b="1" dirty="0" smtClean="0"/>
              <a:t>ואנדרואיד</a:t>
            </a:r>
            <a:r>
              <a:rPr lang="he-IL" dirty="0" smtClean="0"/>
              <a:t> מציעה </a:t>
            </a:r>
            <a:r>
              <a:rPr lang="he-IL" dirty="0"/>
              <a:t>את כל זמני הגעת הרכבת, תוך כדי בחירת פרמטרים פשוטים כמו יום נסיעה, תחנת מוצא ויעד.</a:t>
            </a:r>
          </a:p>
          <a:p>
            <a:pPr algn="r" rtl="1"/>
            <a:r>
              <a:rPr lang="he-IL" dirty="0"/>
              <a:t>אפליקציית קח רכבת למכשירי </a:t>
            </a:r>
            <a:r>
              <a:rPr lang="he-IL" b="1" dirty="0" err="1"/>
              <a:t>אייפון</a:t>
            </a:r>
            <a:r>
              <a:rPr lang="he-IL" dirty="0"/>
              <a:t> מפשטת את תהליך חיפוש זמני הרכבת וחיפוש מסלולי נסיעה ומציעה שירות נוח ופשוט שחוסך זמן רב.</a:t>
            </a:r>
          </a:p>
          <a:p>
            <a:pPr algn="r" rtl="1"/>
            <a:r>
              <a:rPr lang="he-IL" dirty="0" smtClean="0"/>
              <a:t>אפליקציות </a:t>
            </a:r>
            <a:r>
              <a:rPr lang="he-IL" dirty="0"/>
              <a:t>נוספות המספקות את זמני רכבות </a:t>
            </a:r>
            <a:r>
              <a:rPr lang="he-IL" dirty="0" smtClean="0"/>
              <a:t>בישראל הן</a:t>
            </a:r>
            <a:r>
              <a:rPr lang="he-IL" dirty="0"/>
              <a:t> "זמני רכבות" למכשירי </a:t>
            </a:r>
            <a:r>
              <a:rPr lang="he-IL" b="1" dirty="0"/>
              <a:t>אנדרואיד</a:t>
            </a:r>
            <a:r>
              <a:rPr lang="he-IL" dirty="0"/>
              <a:t>, "לו"ז רכבת" </a:t>
            </a:r>
            <a:r>
              <a:rPr lang="he-IL" dirty="0" err="1"/>
              <a:t>ל</a:t>
            </a:r>
            <a:r>
              <a:rPr lang="he-IL" b="1" dirty="0" err="1"/>
              <a:t>אייפון</a:t>
            </a:r>
            <a:r>
              <a:rPr lang="he-IL" dirty="0"/>
              <a:t> ו- "הרכבת </a:t>
            </a:r>
            <a:r>
              <a:rPr lang="he-IL" dirty="0" smtClean="0"/>
              <a:t>הבאה" למכשירי </a:t>
            </a:r>
            <a:r>
              <a:rPr lang="he-IL" b="1" dirty="0" err="1" smtClean="0"/>
              <a:t>האייפון</a:t>
            </a:r>
            <a:r>
              <a:rPr lang="he-IL" dirty="0" smtClean="0"/>
              <a:t> גם כן</a:t>
            </a:r>
            <a:r>
              <a:rPr lang="he-IL" dirty="0"/>
              <a:t>.</a:t>
            </a:r>
          </a:p>
          <a:p>
            <a:pPr algn="r" rtl="1"/>
            <a:endParaRPr lang="en-US" dirty="0"/>
          </a:p>
        </p:txBody>
      </p:sp>
      <p:pic>
        <p:nvPicPr>
          <p:cNvPr id="4098" name="Picture 2" descr="http://www.smart-magazine.co.il/assetsMagazine/1111/tra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mart-magazine.co.il/assetsMagazine/1111/trai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91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GTFS Available in IL – big file!!!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Glimpse at the Future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About Real-Time Bus Location?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Does it Take to be a Leader?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676400"/>
            <a:ext cx="7848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38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Down Arrow 16"/>
          <p:cNvSpPr/>
          <p:nvPr/>
        </p:nvSpPr>
        <p:spPr>
          <a:xfrm rot="21409926">
            <a:off x="1166690" y="1599907"/>
            <a:ext cx="7856537" cy="1445807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  <a:ea typeface="+mn-ea"/>
                <a:cs typeface="+mn-cs"/>
              </a:rPr>
              <a:t>As of 1May2012 </a:t>
            </a:r>
            <a:r>
              <a:rPr lang="en-US" sz="3200" dirty="0"/>
              <a:t>GTFS </a:t>
            </a:r>
            <a:r>
              <a:rPr lang="en-US" sz="3200" dirty="0" smtClean="0"/>
              <a:t>is Available </a:t>
            </a:r>
            <a:r>
              <a:rPr lang="en-US" sz="3200" dirty="0"/>
              <a:t>in IL 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latin typeface="+mn-lt"/>
                <a:ea typeface="+mn-ea"/>
                <a:cs typeface="+mn-cs"/>
              </a:rPr>
            </a:br>
            <a:r>
              <a:rPr lang="en-US" sz="2000" dirty="0" smtClean="0">
                <a:latin typeface="+mn-lt"/>
                <a:ea typeface="+mn-ea"/>
                <a:cs typeface="+mn-cs"/>
              </a:rPr>
              <a:t>GTFS = General Transit </a:t>
            </a:r>
            <a:r>
              <a:rPr lang="en-US" sz="2000" dirty="0">
                <a:latin typeface="+mn-lt"/>
                <a:ea typeface="+mn-ea"/>
                <a:cs typeface="+mn-cs"/>
              </a:rPr>
              <a:t>F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eed </a:t>
            </a:r>
            <a:r>
              <a:rPr lang="en-US" sz="2000" dirty="0">
                <a:latin typeface="+mn-lt"/>
                <a:ea typeface="+mn-ea"/>
                <a:cs typeface="+mn-cs"/>
              </a:rPr>
              <a:t>S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pecification 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870113" y="4267200"/>
            <a:ext cx="1092287" cy="1104900"/>
          </a:xfrm>
          <a:prstGeom prst="flowChartMagneticDisk">
            <a:avLst/>
          </a:prstGeom>
          <a:effectLst>
            <a:glow rad="889000"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GTFS.zip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18489"/>
            <a:ext cx="1265712" cy="6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197599"/>
            <a:ext cx="1028700" cy="65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8600" y="33147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Transit Agency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85800" y="5486400"/>
            <a:ext cx="1752600" cy="1219200"/>
            <a:chOff x="685800" y="5486400"/>
            <a:chExt cx="1752600" cy="1219200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5486400"/>
              <a:ext cx="1447800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Other Transit Agencies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8200" y="5638800"/>
              <a:ext cx="1447800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Other Transit Agencies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90600" y="5791200"/>
              <a:ext cx="1447800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Other Transit Agencies </a:t>
              </a:r>
            </a:p>
          </p:txBody>
        </p:sp>
      </p:grpSp>
      <p:sp>
        <p:nvSpPr>
          <p:cNvPr id="6158" name="TextBox 6"/>
          <p:cNvSpPr txBox="1">
            <a:spLocks noChangeArrowheads="1"/>
          </p:cNvSpPr>
          <p:nvPr/>
        </p:nvSpPr>
        <p:spPr bwMode="auto">
          <a:xfrm>
            <a:off x="8077200" y="5907088"/>
            <a:ext cx="922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General</a:t>
            </a:r>
          </a:p>
          <a:p>
            <a:pPr algn="ctr"/>
            <a:r>
              <a:rPr lang="en-US"/>
              <a:t>Public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343400" y="5407025"/>
            <a:ext cx="1943100" cy="1222375"/>
            <a:chOff x="4876800" y="5026302"/>
            <a:chExt cx="1943100" cy="1222098"/>
          </a:xfrm>
        </p:grpSpPr>
        <p:sp>
          <p:nvSpPr>
            <p:cNvPr id="8" name="Oval 7"/>
            <p:cNvSpPr/>
            <p:nvPr/>
          </p:nvSpPr>
          <p:spPr>
            <a:xfrm>
              <a:off x="4876800" y="5026302"/>
              <a:ext cx="1638300" cy="9173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Transit Application Developers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5178667"/>
              <a:ext cx="1638300" cy="9173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Transit Application Developers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181600" y="5331033"/>
              <a:ext cx="1638300" cy="9173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/>
                <a:t>Transit Application Developers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867400" y="4568825"/>
            <a:ext cx="1485900" cy="1069975"/>
            <a:chOff x="6286500" y="5026302"/>
            <a:chExt cx="1485900" cy="1069698"/>
          </a:xfrm>
        </p:grpSpPr>
        <p:sp>
          <p:nvSpPr>
            <p:cNvPr id="18" name="Rectangle 17"/>
            <p:cNvSpPr/>
            <p:nvPr/>
          </p:nvSpPr>
          <p:spPr>
            <a:xfrm>
              <a:off x="6286500" y="5026302"/>
              <a:ext cx="1181100" cy="76489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New Transit Applications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38900" y="5178702"/>
              <a:ext cx="1181100" cy="76489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New Transit Applications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91300" y="5331102"/>
              <a:ext cx="1181100" cy="76489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New Transit Applications</a:t>
              </a:r>
            </a:p>
          </p:txBody>
        </p:sp>
      </p:grpSp>
      <p:pic>
        <p:nvPicPr>
          <p:cNvPr id="24" name="Picture 1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810000"/>
            <a:ext cx="4127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 rot="2201135">
            <a:off x="1939925" y="4068763"/>
            <a:ext cx="944563" cy="323850"/>
          </a:xfrm>
          <a:prstGeom prst="rightArrow">
            <a:avLst>
              <a:gd name="adj1" fmla="val 50000"/>
              <a:gd name="adj2" fmla="val 89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8603774">
            <a:off x="2447925" y="5375275"/>
            <a:ext cx="617538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4076700" y="4267200"/>
            <a:ext cx="723900" cy="119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467600" y="2978150"/>
            <a:ext cx="511175" cy="304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166" name="Group 25"/>
          <p:cNvGrpSpPr>
            <a:grpSpLocks/>
          </p:cNvGrpSpPr>
          <p:nvPr/>
        </p:nvGrpSpPr>
        <p:grpSpPr bwMode="auto">
          <a:xfrm>
            <a:off x="7977188" y="2978150"/>
            <a:ext cx="1014412" cy="2736850"/>
            <a:chOff x="7391400" y="2830328"/>
            <a:chExt cx="1014227" cy="2736992"/>
          </a:xfrm>
        </p:grpSpPr>
        <p:pic>
          <p:nvPicPr>
            <p:cNvPr id="6167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461" y="2830328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830328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1400" y="3520848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9461" y="3520848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461" y="4191000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4191000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1400" y="4881520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4" descr="http://t0.gstatic.com/images?q=tbn:ANd9GcTTCwkC701zjM9XoXxbDGF_ioKM0nYHKxPgjR0Ukby0O0o2Aos&amp;t=1&amp;usg=__zBNE2kLgpUUmIr68y3bARgac8rU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9461" y="4881520"/>
              <a:ext cx="49616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05450" y="4011516"/>
            <a:ext cx="1905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6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 It is a BIG File!!!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44" y="1722438"/>
            <a:ext cx="8848556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16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… It is a BIG File!!!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757853"/>
            <a:ext cx="3846786" cy="490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59290" y="1371600"/>
            <a:ext cx="5532310" cy="551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600200" y="2819400"/>
            <a:ext cx="2246586" cy="2209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Israel</a:t>
            </a:r>
          </a:p>
          <a:p>
            <a:pPr algn="ctr"/>
            <a:r>
              <a:rPr lang="en-US" dirty="0" smtClean="0"/>
              <a:t>12,533 mil</a:t>
            </a:r>
          </a:p>
          <a:p>
            <a:pPr algn="ctr"/>
            <a:r>
              <a:rPr lang="en-US" sz="1050" dirty="0" smtClean="0"/>
              <a:t>Passenger miles per year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6178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nowhere to a leader overnight…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75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22908</TotalTime>
  <Words>799</Words>
  <Application>Microsoft Office PowerPoint</Application>
  <PresentationFormat>On-screen Show (4:3)</PresentationFormat>
  <Paragraphs>216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ישראל כמובילה במערכות מידע לתחבורה הייתכן?</vt:lpstr>
      <vt:lpstr>What text based transit information services exist in IL?</vt:lpstr>
      <vt:lpstr>אפליקציות לאייפון ולאנדרואיד</vt:lpstr>
      <vt:lpstr>אפליקציות לחיפוש לוחות זמני הרכבת</vt:lpstr>
      <vt:lpstr>Slide 5</vt:lpstr>
      <vt:lpstr>As of 1May2012 GTFS is Available in IL  GTFS = General Transit Feed Specification </vt:lpstr>
      <vt:lpstr>… It is a BIG File!!!</vt:lpstr>
      <vt:lpstr>… It is a BIG File!!!</vt:lpstr>
      <vt:lpstr>From nowhere to a leader overnight…</vt:lpstr>
      <vt:lpstr>TranzMate</vt:lpstr>
      <vt:lpstr>TranzMate לטלפון </vt:lpstr>
      <vt:lpstr>Slide 12</vt:lpstr>
      <vt:lpstr>Slide 13</vt:lpstr>
      <vt:lpstr>Google Transit – Trip Planner in Google Maps</vt:lpstr>
      <vt:lpstr>Transit Score</vt:lpstr>
      <vt:lpstr>Transit Time Map</vt:lpstr>
      <vt:lpstr>www.where-can-i-live.com/</vt:lpstr>
      <vt:lpstr>Ranking of Most Walkable Cities</vt:lpstr>
      <vt:lpstr>Live where you love</vt:lpstr>
      <vt:lpstr>acrossair – augmented reality for NY nearest subway</vt:lpstr>
      <vt:lpstr>GPS Wayfinding Devices – transit information for the blind</vt:lpstr>
      <vt:lpstr>Things Transit Systems Can Learn From Twitter</vt:lpstr>
      <vt:lpstr>www.chromaroma.com </vt:lpstr>
      <vt:lpstr>Slide 24</vt:lpstr>
      <vt:lpstr>Slide 25</vt:lpstr>
      <vt:lpstr>Transit Information Terminals</vt:lpstr>
      <vt:lpstr>OneBusAway - Real-time transit information</vt:lpstr>
      <vt:lpstr>GTFS-RealTime</vt:lpstr>
      <vt:lpstr>Slide 29</vt:lpstr>
      <vt:lpstr>Components for Leadership May 2012 status in IL</vt:lpstr>
      <vt:lpstr>ישראל כמובילה במערכות מידה לתחבורה הייתכן?</vt:lpstr>
      <vt:lpstr>Links</vt:lpstr>
      <vt:lpstr>Components for Leadership May 2012 status in IL</vt:lpstr>
    </vt:vector>
  </TitlesOfParts>
  <Company>Contextream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Advantages of GTFS in Israel</dc:title>
  <dc:creator>Nachman</dc:creator>
  <cp:lastModifiedBy>cars</cp:lastModifiedBy>
  <cp:revision>231</cp:revision>
  <dcterms:created xsi:type="dcterms:W3CDTF">2010-12-14T09:02:41Z</dcterms:created>
  <dcterms:modified xsi:type="dcterms:W3CDTF">2012-05-23T07:34:47Z</dcterms:modified>
</cp:coreProperties>
</file>