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9"/>
  </p:notesMasterIdLst>
  <p:sldIdLst>
    <p:sldId id="307" r:id="rId2"/>
    <p:sldId id="316" r:id="rId3"/>
    <p:sldId id="317" r:id="rId4"/>
    <p:sldId id="318" r:id="rId5"/>
    <p:sldId id="319" r:id="rId6"/>
    <p:sldId id="320" r:id="rId7"/>
    <p:sldId id="315" r:id="rId8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72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2838BEF-8BB2-4498-84A7-C5851F593DF1}" styleName="סגנון ביניים 4 - הדגשה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סגנון ביניים 4 - הדגשה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986" autoAdjust="0"/>
    <p:restoredTop sz="92588" autoAdjust="0"/>
  </p:normalViewPr>
  <p:slideViewPr>
    <p:cSldViewPr>
      <p:cViewPr varScale="1">
        <p:scale>
          <a:sx n="80" d="100"/>
          <a:sy n="80" d="100"/>
        </p:scale>
        <p:origin x="155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-387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8EF7EE56-BD9A-4A65-A952-2867A213EFB3}" type="datetimeFigureOut">
              <a:rPr lang="he-IL" smtClean="0"/>
              <a:pPr/>
              <a:t>ח'/חשון/תשפ"א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F6829AA1-612E-4646-8E0F-626F1D29FF87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E3444-8273-446C-A20A-5BE7F21E25B8}" type="datetimeFigureOut">
              <a:rPr lang="he-IL" smtClean="0"/>
              <a:pPr/>
              <a:t>ח'/חשון/תשפ"א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463AE-CD1A-4E4B-B594-492A17A1D93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E3444-8273-446C-A20A-5BE7F21E25B8}" type="datetimeFigureOut">
              <a:rPr lang="he-IL" smtClean="0"/>
              <a:pPr/>
              <a:t>ח'/חשון/תשפ"א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463AE-CD1A-4E4B-B594-492A17A1D93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E3444-8273-446C-A20A-5BE7F21E25B8}" type="datetimeFigureOut">
              <a:rPr lang="he-IL" smtClean="0"/>
              <a:pPr/>
              <a:t>ח'/חשון/תשפ"א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463AE-CD1A-4E4B-B594-492A17A1D93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E3444-8273-446C-A20A-5BE7F21E25B8}" type="datetimeFigureOut">
              <a:rPr lang="he-IL" smtClean="0"/>
              <a:pPr/>
              <a:t>ח'/חשון/תשפ"א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463AE-CD1A-4E4B-B594-492A17A1D93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E3444-8273-446C-A20A-5BE7F21E25B8}" type="datetimeFigureOut">
              <a:rPr lang="he-IL" smtClean="0"/>
              <a:pPr/>
              <a:t>ח'/חשון/תשפ"א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463AE-CD1A-4E4B-B594-492A17A1D93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E3444-8273-446C-A20A-5BE7F21E25B8}" type="datetimeFigureOut">
              <a:rPr lang="he-IL" smtClean="0"/>
              <a:pPr/>
              <a:t>ח'/חשון/תשפ"א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463AE-CD1A-4E4B-B594-492A17A1D93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E3444-8273-446C-A20A-5BE7F21E25B8}" type="datetimeFigureOut">
              <a:rPr lang="he-IL" smtClean="0"/>
              <a:pPr/>
              <a:t>ח'/חשון/תשפ"א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463AE-CD1A-4E4B-B594-492A17A1D93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E3444-8273-446C-A20A-5BE7F21E25B8}" type="datetimeFigureOut">
              <a:rPr lang="he-IL" smtClean="0"/>
              <a:pPr/>
              <a:t>ח'/חשון/תשפ"א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463AE-CD1A-4E4B-B594-492A17A1D93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E3444-8273-446C-A20A-5BE7F21E25B8}" type="datetimeFigureOut">
              <a:rPr lang="he-IL" smtClean="0"/>
              <a:pPr/>
              <a:t>ח'/חשון/תשפ"א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463AE-CD1A-4E4B-B594-492A17A1D93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E3444-8273-446C-A20A-5BE7F21E25B8}" type="datetimeFigureOut">
              <a:rPr lang="he-IL" smtClean="0"/>
              <a:pPr/>
              <a:t>ח'/חשון/תשפ"א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463AE-CD1A-4E4B-B594-492A17A1D93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E3444-8273-446C-A20A-5BE7F21E25B8}" type="datetimeFigureOut">
              <a:rPr lang="he-IL" smtClean="0"/>
              <a:pPr/>
              <a:t>ח'/חשון/תשפ"א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463AE-CD1A-4E4B-B594-492A17A1D93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1E3444-8273-446C-A20A-5BE7F21E25B8}" type="datetimeFigureOut">
              <a:rPr lang="he-IL" smtClean="0"/>
              <a:pPr/>
              <a:t>ח'/חשון/תשפ"א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E463AE-CD1A-4E4B-B594-492A17A1D93A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: פינות מעוגלות 1">
            <a:extLst>
              <a:ext uri="{FF2B5EF4-FFF2-40B4-BE49-F238E27FC236}">
                <a16:creationId xmlns:a16="http://schemas.microsoft.com/office/drawing/2014/main" id="{D9AB01BE-5BDE-4178-8D26-0E4F3A66D23C}"/>
              </a:ext>
            </a:extLst>
          </p:cNvPr>
          <p:cNvSpPr/>
          <p:nvPr/>
        </p:nvSpPr>
        <p:spPr>
          <a:xfrm>
            <a:off x="609600" y="2070652"/>
            <a:ext cx="7789841" cy="4177748"/>
          </a:xfrm>
          <a:prstGeom prst="roundRect">
            <a:avLst/>
          </a:prstGeom>
          <a:solidFill>
            <a:srgbClr val="2A72A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7"/>
          <p:cNvSpPr/>
          <p:nvPr/>
        </p:nvSpPr>
        <p:spPr>
          <a:xfrm rot="16200000" flipH="1">
            <a:off x="4495801" y="-3602046"/>
            <a:ext cx="152399" cy="914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804F6167-E44D-4535-B608-5C80CD44BD32}"/>
              </a:ext>
            </a:extLst>
          </p:cNvPr>
          <p:cNvSpPr txBox="1"/>
          <p:nvPr/>
        </p:nvSpPr>
        <p:spPr>
          <a:xfrm>
            <a:off x="1447800" y="2391202"/>
            <a:ext cx="6248400" cy="61555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endParaRPr lang="he-IL" dirty="0">
              <a:solidFill>
                <a:schemeClr val="bg1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algn="ctr"/>
            <a:r>
              <a:rPr lang="he-IL" sz="2800" b="1" dirty="0">
                <a:solidFill>
                  <a:schemeClr val="bg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פורום תחבורה של רשויות ערביות באשכול השרון:</a:t>
            </a:r>
            <a:endParaRPr lang="he-IL" b="1" dirty="0">
              <a:solidFill>
                <a:schemeClr val="bg1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algn="ctr"/>
            <a:r>
              <a:rPr lang="he-IL" b="1" dirty="0">
                <a:solidFill>
                  <a:schemeClr val="bg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במסגרת מיזם תחבורה מקיימת בשרון בשיתוף אשכול השרון</a:t>
            </a:r>
          </a:p>
          <a:p>
            <a:pPr algn="ctr"/>
            <a:endParaRPr lang="he-IL" b="1" dirty="0">
              <a:solidFill>
                <a:schemeClr val="bg1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algn="ctr"/>
            <a:endParaRPr lang="he-IL" b="1" dirty="0">
              <a:solidFill>
                <a:schemeClr val="bg1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algn="ctr"/>
            <a:r>
              <a:rPr lang="he-IL" b="1" dirty="0">
                <a:solidFill>
                  <a:schemeClr val="bg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מפגש 11</a:t>
            </a:r>
          </a:p>
          <a:p>
            <a:pPr algn="ctr"/>
            <a:r>
              <a:rPr lang="he-IL" sz="4000" b="1" dirty="0">
                <a:solidFill>
                  <a:schemeClr val="bg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הכנה לקבוצות מיקוד</a:t>
            </a:r>
          </a:p>
          <a:p>
            <a:pPr algn="ctr"/>
            <a:endParaRPr lang="he-IL" sz="4000" b="1" dirty="0">
              <a:solidFill>
                <a:schemeClr val="bg1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algn="ctr"/>
            <a:r>
              <a:rPr lang="he-IL" sz="1200" b="1" dirty="0">
                <a:solidFill>
                  <a:schemeClr val="bg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תמר קינן (תחבורה היום ומחר) ואיבתהאל שיתי (המכון לחקר התחבורה בטכניון)</a:t>
            </a:r>
          </a:p>
          <a:p>
            <a:pPr algn="ctr"/>
            <a:endParaRPr lang="he-IL" sz="4000" b="1" dirty="0">
              <a:solidFill>
                <a:schemeClr val="bg1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algn="ctr"/>
            <a:endParaRPr lang="he-IL" sz="4000" b="1" dirty="0">
              <a:solidFill>
                <a:schemeClr val="bg1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algn="ctr"/>
            <a:endParaRPr lang="he-IL" sz="4000" b="1" dirty="0">
              <a:solidFill>
                <a:schemeClr val="bg1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algn="ctr"/>
            <a:endParaRPr lang="he-IL" dirty="0">
              <a:solidFill>
                <a:schemeClr val="bg1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algn="ctr"/>
            <a:endParaRPr lang="he-IL" dirty="0">
              <a:solidFill>
                <a:schemeClr val="bg1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לבן 7"/>
          <p:cNvSpPr/>
          <p:nvPr/>
        </p:nvSpPr>
        <p:spPr>
          <a:xfrm rot="16200000" flipH="1">
            <a:off x="4495801" y="-3602046"/>
            <a:ext cx="152399" cy="914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804F6167-E44D-4535-B608-5C80CD44BD32}"/>
              </a:ext>
            </a:extLst>
          </p:cNvPr>
          <p:cNvSpPr txBox="1"/>
          <p:nvPr/>
        </p:nvSpPr>
        <p:spPr>
          <a:xfrm>
            <a:off x="1447800" y="2391202"/>
            <a:ext cx="6248400" cy="307776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endParaRPr lang="he-IL" dirty="0">
              <a:solidFill>
                <a:schemeClr val="bg1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algn="ctr"/>
            <a:r>
              <a:rPr lang="he-IL" sz="2800" b="1" dirty="0">
                <a:solidFill>
                  <a:schemeClr val="bg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פורום רשויות ערביות באשכול השרון:</a:t>
            </a:r>
            <a:endParaRPr lang="he-IL" b="1" dirty="0">
              <a:solidFill>
                <a:schemeClr val="bg1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algn="ctr"/>
            <a:r>
              <a:rPr lang="he-IL" b="1" dirty="0">
                <a:solidFill>
                  <a:schemeClr val="bg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במסגרת מיזם תחבורה מקיימת בשרון בשיתוף אשכול השרון</a:t>
            </a:r>
          </a:p>
          <a:p>
            <a:pPr algn="ctr"/>
            <a:endParaRPr lang="he-IL" b="1" dirty="0">
              <a:solidFill>
                <a:schemeClr val="bg1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algn="ctr"/>
            <a:endParaRPr lang="he-IL" b="1" dirty="0">
              <a:solidFill>
                <a:schemeClr val="bg1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algn="ctr"/>
            <a:r>
              <a:rPr lang="he-IL" b="1" dirty="0">
                <a:solidFill>
                  <a:schemeClr val="bg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מפגש 11</a:t>
            </a:r>
          </a:p>
          <a:p>
            <a:pPr algn="ctr"/>
            <a:r>
              <a:rPr lang="he-IL" sz="4000" b="1" dirty="0">
                <a:solidFill>
                  <a:schemeClr val="bg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הכנה לקבוצות מיקוד</a:t>
            </a:r>
          </a:p>
          <a:p>
            <a:pPr algn="ctr"/>
            <a:endParaRPr lang="he-IL" dirty="0">
              <a:solidFill>
                <a:schemeClr val="bg1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algn="ctr"/>
            <a:endParaRPr lang="he-IL" dirty="0">
              <a:solidFill>
                <a:schemeClr val="bg1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3" name="תיבת טקסט 2">
            <a:extLst>
              <a:ext uri="{FF2B5EF4-FFF2-40B4-BE49-F238E27FC236}">
                <a16:creationId xmlns:a16="http://schemas.microsoft.com/office/drawing/2014/main" id="{9B9F4842-124F-44E7-AC43-50E10CBBB1E6}"/>
              </a:ext>
            </a:extLst>
          </p:cNvPr>
          <p:cNvSpPr txBox="1"/>
          <p:nvPr/>
        </p:nvSpPr>
        <p:spPr>
          <a:xfrm>
            <a:off x="1905000" y="329684"/>
            <a:ext cx="52578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פורום רשויות ערביות אשכול השרון- הכנה לקבוצות מיקוד</a:t>
            </a:r>
          </a:p>
        </p:txBody>
      </p:sp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4DBAE099-3D09-431E-8BA3-F058B492FF9A}"/>
              </a:ext>
            </a:extLst>
          </p:cNvPr>
          <p:cNvSpPr txBox="1"/>
          <p:nvPr/>
        </p:nvSpPr>
        <p:spPr>
          <a:xfrm>
            <a:off x="10788069" y="3581400"/>
            <a:ext cx="184731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endParaRPr lang="he-IL" dirty="0"/>
          </a:p>
        </p:txBody>
      </p:sp>
      <p:pic>
        <p:nvPicPr>
          <p:cNvPr id="10" name="תמונה 9">
            <a:extLst>
              <a:ext uri="{FF2B5EF4-FFF2-40B4-BE49-F238E27FC236}">
                <a16:creationId xmlns:a16="http://schemas.microsoft.com/office/drawing/2014/main" id="{473BB939-7777-4306-AD1C-FAF815005FD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609" t="4396"/>
          <a:stretch/>
        </p:blipFill>
        <p:spPr>
          <a:xfrm>
            <a:off x="304800" y="2961793"/>
            <a:ext cx="3712991" cy="3217790"/>
          </a:xfrm>
          <a:prstGeom prst="rect">
            <a:avLst/>
          </a:prstGeom>
          <a:ln w="38100" cap="sq">
            <a:solidFill>
              <a:schemeClr val="tx2">
                <a:lumMod val="60000"/>
                <a:lumOff val="40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2" name="תמונה 11">
            <a:extLst>
              <a:ext uri="{FF2B5EF4-FFF2-40B4-BE49-F238E27FC236}">
                <a16:creationId xmlns:a16="http://schemas.microsoft.com/office/drawing/2014/main" id="{191AFB40-2275-46EA-804A-0CE424CF43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6275" y="2645013"/>
            <a:ext cx="4724809" cy="3499407"/>
          </a:xfrm>
          <a:prstGeom prst="rect">
            <a:avLst/>
          </a:prstGeom>
        </p:spPr>
      </p:pic>
      <p:sp>
        <p:nvSpPr>
          <p:cNvPr id="13" name="תיבת טקסט 12">
            <a:extLst>
              <a:ext uri="{FF2B5EF4-FFF2-40B4-BE49-F238E27FC236}">
                <a16:creationId xmlns:a16="http://schemas.microsoft.com/office/drawing/2014/main" id="{9217EB61-A2F0-4F61-B48F-80D1854EF489}"/>
              </a:ext>
            </a:extLst>
          </p:cNvPr>
          <p:cNvSpPr txBox="1"/>
          <p:nvPr/>
        </p:nvSpPr>
        <p:spPr>
          <a:xfrm>
            <a:off x="838200" y="994918"/>
            <a:ext cx="7162800" cy="147732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600" dirty="0">
                <a:solidFill>
                  <a:srgbClr val="0070C0"/>
                </a:solidFill>
              </a:rPr>
              <a:t>תוצאות ומסקנות סקר תושבים לגבי מדדי רמת שירות של תחבורה ציבורית</a:t>
            </a:r>
          </a:p>
          <a:p>
            <a:pPr algn="ctr"/>
            <a:r>
              <a:rPr lang="he-IL" dirty="0"/>
              <a:t> קיץ 2020</a:t>
            </a:r>
          </a:p>
        </p:txBody>
      </p:sp>
    </p:spTree>
    <p:extLst>
      <p:ext uri="{BB962C8B-B14F-4D97-AF65-F5344CB8AC3E}">
        <p14:creationId xmlns:p14="http://schemas.microsoft.com/office/powerpoint/2010/main" val="3902297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לבן 7"/>
          <p:cNvSpPr/>
          <p:nvPr/>
        </p:nvSpPr>
        <p:spPr>
          <a:xfrm rot="16200000" flipH="1">
            <a:off x="4495801" y="-3602046"/>
            <a:ext cx="152399" cy="914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804F6167-E44D-4535-B608-5C80CD44BD32}"/>
              </a:ext>
            </a:extLst>
          </p:cNvPr>
          <p:cNvSpPr txBox="1"/>
          <p:nvPr/>
        </p:nvSpPr>
        <p:spPr>
          <a:xfrm>
            <a:off x="1447800" y="2391202"/>
            <a:ext cx="6248400" cy="307776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endParaRPr lang="he-IL" dirty="0">
              <a:solidFill>
                <a:schemeClr val="bg1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algn="ctr"/>
            <a:r>
              <a:rPr lang="he-IL" sz="2800" b="1" dirty="0">
                <a:solidFill>
                  <a:schemeClr val="bg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פורום רשויות ערביות באשכול השרון:</a:t>
            </a:r>
            <a:endParaRPr lang="he-IL" b="1" dirty="0">
              <a:solidFill>
                <a:schemeClr val="bg1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algn="ctr"/>
            <a:r>
              <a:rPr lang="he-IL" b="1" dirty="0">
                <a:solidFill>
                  <a:schemeClr val="bg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במסגרת מיזם תחבורה מקיימת בשרון בשיתוף אשכול השרון</a:t>
            </a:r>
          </a:p>
          <a:p>
            <a:pPr algn="ctr"/>
            <a:endParaRPr lang="he-IL" b="1" dirty="0">
              <a:solidFill>
                <a:schemeClr val="bg1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algn="ctr"/>
            <a:endParaRPr lang="he-IL" b="1" dirty="0">
              <a:solidFill>
                <a:schemeClr val="bg1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algn="ctr"/>
            <a:r>
              <a:rPr lang="he-IL" b="1" dirty="0">
                <a:solidFill>
                  <a:schemeClr val="bg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מפגש 11</a:t>
            </a:r>
          </a:p>
          <a:p>
            <a:pPr algn="ctr"/>
            <a:r>
              <a:rPr lang="he-IL" sz="4000" b="1" dirty="0">
                <a:solidFill>
                  <a:schemeClr val="bg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הכנה לקבוצות מיקוד</a:t>
            </a:r>
          </a:p>
          <a:p>
            <a:pPr algn="ctr"/>
            <a:endParaRPr lang="he-IL" dirty="0">
              <a:solidFill>
                <a:schemeClr val="bg1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algn="ctr"/>
            <a:endParaRPr lang="he-IL" dirty="0">
              <a:solidFill>
                <a:schemeClr val="bg1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3" name="תיבת טקסט 2">
            <a:extLst>
              <a:ext uri="{FF2B5EF4-FFF2-40B4-BE49-F238E27FC236}">
                <a16:creationId xmlns:a16="http://schemas.microsoft.com/office/drawing/2014/main" id="{9B9F4842-124F-44E7-AC43-50E10CBBB1E6}"/>
              </a:ext>
            </a:extLst>
          </p:cNvPr>
          <p:cNvSpPr txBox="1"/>
          <p:nvPr/>
        </p:nvSpPr>
        <p:spPr>
          <a:xfrm>
            <a:off x="1905000" y="329684"/>
            <a:ext cx="52578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פורום רשויות ערביות אשכול השרון- הכנה לקבוצות מיקוד</a:t>
            </a:r>
          </a:p>
        </p:txBody>
      </p:sp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4DBAE099-3D09-431E-8BA3-F058B492FF9A}"/>
              </a:ext>
            </a:extLst>
          </p:cNvPr>
          <p:cNvSpPr txBox="1"/>
          <p:nvPr/>
        </p:nvSpPr>
        <p:spPr>
          <a:xfrm>
            <a:off x="10788069" y="3581400"/>
            <a:ext cx="184731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endParaRPr lang="he-IL" dirty="0"/>
          </a:p>
        </p:txBody>
      </p:sp>
      <p:sp>
        <p:nvSpPr>
          <p:cNvPr id="13" name="תיבת טקסט 12">
            <a:extLst>
              <a:ext uri="{FF2B5EF4-FFF2-40B4-BE49-F238E27FC236}">
                <a16:creationId xmlns:a16="http://schemas.microsoft.com/office/drawing/2014/main" id="{9217EB61-A2F0-4F61-B48F-80D1854EF489}"/>
              </a:ext>
            </a:extLst>
          </p:cNvPr>
          <p:cNvSpPr txBox="1"/>
          <p:nvPr/>
        </p:nvSpPr>
        <p:spPr>
          <a:xfrm>
            <a:off x="914400" y="1247413"/>
            <a:ext cx="7162800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600" dirty="0">
                <a:solidFill>
                  <a:srgbClr val="0070C0"/>
                </a:solidFill>
              </a:rPr>
              <a:t>רקע</a:t>
            </a:r>
          </a:p>
          <a:p>
            <a:pPr algn="ctr"/>
            <a:r>
              <a:rPr lang="he-IL" dirty="0"/>
              <a:t> </a:t>
            </a:r>
          </a:p>
        </p:txBody>
      </p:sp>
      <p:sp>
        <p:nvSpPr>
          <p:cNvPr id="2" name="תיבת טקסט 1">
            <a:extLst>
              <a:ext uri="{FF2B5EF4-FFF2-40B4-BE49-F238E27FC236}">
                <a16:creationId xmlns:a16="http://schemas.microsoft.com/office/drawing/2014/main" id="{2B46C698-6B21-43C1-A833-B779856BA22E}"/>
              </a:ext>
            </a:extLst>
          </p:cNvPr>
          <p:cNvSpPr txBox="1"/>
          <p:nvPr/>
        </p:nvSpPr>
        <p:spPr>
          <a:xfrm>
            <a:off x="814387" y="2221711"/>
            <a:ext cx="7439025" cy="31815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/>
              <a:t>'המכון לחקר התחבורה' בטכניון ו'תחבורה היום ומחר' מציעים לקיים פעילות המשך לסקר שבוצע במסגרת מיזם תחבורה מקיימת בשרון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e-IL" dirty="0"/>
          </a:p>
          <a:p>
            <a:pPr marL="285750" indent="-285750" algn="just" rtl="1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e-IL" dirty="0"/>
              <a:t>קבוצות מיקוד יתקיימו במהלך נובמבר-דצמבר 2020. </a:t>
            </a:r>
          </a:p>
          <a:p>
            <a:pPr marL="285750" indent="-285750" algn="just" rtl="1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e-IL" sz="1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קבוצות המיקוד ייועדו לספק מענה לסוגיות הקשורות לאיכות השירות של תחבורה ציבורית- </a:t>
            </a:r>
            <a:r>
              <a:rPr lang="he-IL" sz="18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להשלים את המידע שהתקבל בסקר תושבים ויצור אבחנה ברורה יותר בין מדדי השירות השונים.</a:t>
            </a:r>
          </a:p>
          <a:p>
            <a:pPr marL="285750" indent="-285750" algn="just" rtl="1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e-IL" sz="1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קבוצות המיקוד הינן כלי איכותני. הממצאים שיתקבלו אינם מהווים מדגם מייצג של כלל האוכלוסייה אולם אינטגרציה של הממצאים עם נתונים קיימים יצביעו על שינויים נדרשים בשירות  שיגבירו את פוטנציאל השימוש.</a:t>
            </a:r>
          </a:p>
        </p:txBody>
      </p:sp>
    </p:spTree>
    <p:extLst>
      <p:ext uri="{BB962C8B-B14F-4D97-AF65-F5344CB8AC3E}">
        <p14:creationId xmlns:p14="http://schemas.microsoft.com/office/powerpoint/2010/main" val="2354950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לבן 7"/>
          <p:cNvSpPr/>
          <p:nvPr/>
        </p:nvSpPr>
        <p:spPr>
          <a:xfrm rot="16200000" flipH="1">
            <a:off x="4495801" y="-3602046"/>
            <a:ext cx="152399" cy="914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804F6167-E44D-4535-B608-5C80CD44BD32}"/>
              </a:ext>
            </a:extLst>
          </p:cNvPr>
          <p:cNvSpPr txBox="1"/>
          <p:nvPr/>
        </p:nvSpPr>
        <p:spPr>
          <a:xfrm>
            <a:off x="1447800" y="2391202"/>
            <a:ext cx="6248400" cy="307776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endParaRPr lang="he-IL" dirty="0">
              <a:solidFill>
                <a:schemeClr val="bg1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algn="ctr"/>
            <a:r>
              <a:rPr lang="he-IL" sz="2800" b="1" dirty="0">
                <a:solidFill>
                  <a:schemeClr val="bg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פורום רשויות ערביות באשכול השרון:</a:t>
            </a:r>
            <a:endParaRPr lang="he-IL" b="1" dirty="0">
              <a:solidFill>
                <a:schemeClr val="bg1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algn="ctr"/>
            <a:r>
              <a:rPr lang="he-IL" b="1" dirty="0">
                <a:solidFill>
                  <a:schemeClr val="bg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במסגרת מיזם תחבורה מקיימת בשרון בשיתוף אשכול השרון</a:t>
            </a:r>
          </a:p>
          <a:p>
            <a:pPr algn="ctr"/>
            <a:endParaRPr lang="he-IL" b="1" dirty="0">
              <a:solidFill>
                <a:schemeClr val="bg1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algn="ctr"/>
            <a:endParaRPr lang="he-IL" b="1" dirty="0">
              <a:solidFill>
                <a:schemeClr val="bg1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algn="ctr"/>
            <a:r>
              <a:rPr lang="he-IL" b="1" dirty="0">
                <a:solidFill>
                  <a:schemeClr val="bg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מפגש 11</a:t>
            </a:r>
          </a:p>
          <a:p>
            <a:pPr algn="ctr"/>
            <a:r>
              <a:rPr lang="he-IL" sz="4000" b="1" dirty="0">
                <a:solidFill>
                  <a:schemeClr val="bg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הכנה לקבוצות מיקוד</a:t>
            </a:r>
          </a:p>
          <a:p>
            <a:pPr algn="ctr"/>
            <a:endParaRPr lang="he-IL" dirty="0">
              <a:solidFill>
                <a:schemeClr val="bg1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algn="ctr"/>
            <a:endParaRPr lang="he-IL" dirty="0">
              <a:solidFill>
                <a:schemeClr val="bg1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3" name="תיבת טקסט 2">
            <a:extLst>
              <a:ext uri="{FF2B5EF4-FFF2-40B4-BE49-F238E27FC236}">
                <a16:creationId xmlns:a16="http://schemas.microsoft.com/office/drawing/2014/main" id="{9B9F4842-124F-44E7-AC43-50E10CBBB1E6}"/>
              </a:ext>
            </a:extLst>
          </p:cNvPr>
          <p:cNvSpPr txBox="1"/>
          <p:nvPr/>
        </p:nvSpPr>
        <p:spPr>
          <a:xfrm>
            <a:off x="1905000" y="329684"/>
            <a:ext cx="52578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פורום רשויות ערביות אשכול השרון- הכנה לקבוצות מיקוד</a:t>
            </a:r>
          </a:p>
        </p:txBody>
      </p:sp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4DBAE099-3D09-431E-8BA3-F058B492FF9A}"/>
              </a:ext>
            </a:extLst>
          </p:cNvPr>
          <p:cNvSpPr txBox="1"/>
          <p:nvPr/>
        </p:nvSpPr>
        <p:spPr>
          <a:xfrm>
            <a:off x="10788069" y="3581400"/>
            <a:ext cx="184731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endParaRPr lang="he-IL" dirty="0"/>
          </a:p>
        </p:txBody>
      </p:sp>
      <p:sp>
        <p:nvSpPr>
          <p:cNvPr id="13" name="תיבת טקסט 12">
            <a:extLst>
              <a:ext uri="{FF2B5EF4-FFF2-40B4-BE49-F238E27FC236}">
                <a16:creationId xmlns:a16="http://schemas.microsoft.com/office/drawing/2014/main" id="{9217EB61-A2F0-4F61-B48F-80D1854EF489}"/>
              </a:ext>
            </a:extLst>
          </p:cNvPr>
          <p:cNvSpPr txBox="1"/>
          <p:nvPr/>
        </p:nvSpPr>
        <p:spPr>
          <a:xfrm>
            <a:off x="914400" y="1247413"/>
            <a:ext cx="7162800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600" dirty="0">
                <a:solidFill>
                  <a:srgbClr val="0070C0"/>
                </a:solidFill>
              </a:rPr>
              <a:t>סוגיות לתשאול בקבוצות המיקוד</a:t>
            </a:r>
          </a:p>
          <a:p>
            <a:pPr algn="ctr"/>
            <a:r>
              <a:rPr lang="he-IL" dirty="0"/>
              <a:t> </a:t>
            </a:r>
          </a:p>
        </p:txBody>
      </p:sp>
      <p:sp>
        <p:nvSpPr>
          <p:cNvPr id="2" name="תיבת טקסט 1">
            <a:extLst>
              <a:ext uri="{FF2B5EF4-FFF2-40B4-BE49-F238E27FC236}">
                <a16:creationId xmlns:a16="http://schemas.microsoft.com/office/drawing/2014/main" id="{2B46C698-6B21-43C1-A833-B779856BA22E}"/>
              </a:ext>
            </a:extLst>
          </p:cNvPr>
          <p:cNvSpPr txBox="1"/>
          <p:nvPr/>
        </p:nvSpPr>
        <p:spPr>
          <a:xfrm>
            <a:off x="876300" y="2723088"/>
            <a:ext cx="7439025" cy="24552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 rtl="1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he-IL" sz="1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שינויים בהרגלי נסיעה מאז תחילת מגפת הקורונה (מאפייני נסיעות, תדירות נסיעות, יעדי נסיעה, אמצעי נסיעה) </a:t>
            </a:r>
            <a:endParaRPr lang="en-US" sz="1800" dirty="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 rtl="1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he-IL" sz="1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עמדות כלפי מדדי איכות שירות (לדוגמא תדירות, שעות ההפעלה, צפיפות, מעברים, מרחק הליכה לתחנה). הדיון יתייחס גם לעמדות כלפי השינויים </a:t>
            </a:r>
            <a:r>
              <a:rPr lang="he-IL" sz="1800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בתח"צ</a:t>
            </a:r>
            <a:r>
              <a:rPr lang="he-IL" sz="1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בתקופת הקורונה. </a:t>
            </a:r>
            <a:endParaRPr lang="en-US" sz="1800" dirty="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 rtl="1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he-IL" sz="1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מידע ועמדות כלפי אופן הפצת המידע אודות השינויים </a:t>
            </a:r>
            <a:r>
              <a:rPr lang="he-IL" sz="1800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בתח"צ</a:t>
            </a:r>
            <a:r>
              <a:rPr lang="he-IL" sz="1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בתקופת הקורונה. </a:t>
            </a:r>
            <a:endParaRPr lang="en-US" sz="1800" dirty="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34862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לבן 7"/>
          <p:cNvSpPr/>
          <p:nvPr/>
        </p:nvSpPr>
        <p:spPr>
          <a:xfrm rot="16200000" flipH="1">
            <a:off x="4495801" y="-3602046"/>
            <a:ext cx="152399" cy="914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804F6167-E44D-4535-B608-5C80CD44BD32}"/>
              </a:ext>
            </a:extLst>
          </p:cNvPr>
          <p:cNvSpPr txBox="1"/>
          <p:nvPr/>
        </p:nvSpPr>
        <p:spPr>
          <a:xfrm>
            <a:off x="1447800" y="2391202"/>
            <a:ext cx="6248400" cy="307776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endParaRPr lang="he-IL" dirty="0">
              <a:solidFill>
                <a:schemeClr val="bg1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algn="ctr"/>
            <a:r>
              <a:rPr lang="he-IL" sz="2800" b="1" dirty="0">
                <a:solidFill>
                  <a:schemeClr val="bg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פורום רשויות ערביות באשכול השרון:</a:t>
            </a:r>
            <a:endParaRPr lang="he-IL" b="1" dirty="0">
              <a:solidFill>
                <a:schemeClr val="bg1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algn="ctr"/>
            <a:r>
              <a:rPr lang="he-IL" b="1" dirty="0">
                <a:solidFill>
                  <a:schemeClr val="bg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במסגרת מיזם תחבורה מקיימת בשרון בשיתוף אשכול השרון</a:t>
            </a:r>
          </a:p>
          <a:p>
            <a:pPr algn="ctr"/>
            <a:endParaRPr lang="he-IL" b="1" dirty="0">
              <a:solidFill>
                <a:schemeClr val="bg1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algn="ctr"/>
            <a:endParaRPr lang="he-IL" b="1" dirty="0">
              <a:solidFill>
                <a:schemeClr val="bg1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algn="ctr"/>
            <a:r>
              <a:rPr lang="he-IL" b="1" dirty="0">
                <a:solidFill>
                  <a:schemeClr val="bg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מפגש 11</a:t>
            </a:r>
          </a:p>
          <a:p>
            <a:pPr algn="ctr"/>
            <a:r>
              <a:rPr lang="he-IL" sz="4000" b="1" dirty="0">
                <a:solidFill>
                  <a:schemeClr val="bg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הכנה לקבוצות מיקוד</a:t>
            </a:r>
          </a:p>
          <a:p>
            <a:pPr algn="ctr"/>
            <a:endParaRPr lang="he-IL" dirty="0">
              <a:solidFill>
                <a:schemeClr val="bg1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algn="ctr"/>
            <a:endParaRPr lang="he-IL" dirty="0">
              <a:solidFill>
                <a:schemeClr val="bg1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3" name="תיבת טקסט 2">
            <a:extLst>
              <a:ext uri="{FF2B5EF4-FFF2-40B4-BE49-F238E27FC236}">
                <a16:creationId xmlns:a16="http://schemas.microsoft.com/office/drawing/2014/main" id="{9B9F4842-124F-44E7-AC43-50E10CBBB1E6}"/>
              </a:ext>
            </a:extLst>
          </p:cNvPr>
          <p:cNvSpPr txBox="1"/>
          <p:nvPr/>
        </p:nvSpPr>
        <p:spPr>
          <a:xfrm>
            <a:off x="1905000" y="329684"/>
            <a:ext cx="52578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פורום רשויות ערביות אשכול השרון- הכנה לקבוצות מיקוד</a:t>
            </a:r>
          </a:p>
        </p:txBody>
      </p:sp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4DBAE099-3D09-431E-8BA3-F058B492FF9A}"/>
              </a:ext>
            </a:extLst>
          </p:cNvPr>
          <p:cNvSpPr txBox="1"/>
          <p:nvPr/>
        </p:nvSpPr>
        <p:spPr>
          <a:xfrm>
            <a:off x="10788069" y="3581400"/>
            <a:ext cx="184731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endParaRPr lang="he-IL" dirty="0"/>
          </a:p>
        </p:txBody>
      </p:sp>
      <p:sp>
        <p:nvSpPr>
          <p:cNvPr id="13" name="תיבת טקסט 12">
            <a:extLst>
              <a:ext uri="{FF2B5EF4-FFF2-40B4-BE49-F238E27FC236}">
                <a16:creationId xmlns:a16="http://schemas.microsoft.com/office/drawing/2014/main" id="{9217EB61-A2F0-4F61-B48F-80D1854EF489}"/>
              </a:ext>
            </a:extLst>
          </p:cNvPr>
          <p:cNvSpPr txBox="1"/>
          <p:nvPr/>
        </p:nvSpPr>
        <p:spPr>
          <a:xfrm>
            <a:off x="914400" y="1247413"/>
            <a:ext cx="7162800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600" dirty="0">
                <a:solidFill>
                  <a:srgbClr val="0070C0"/>
                </a:solidFill>
              </a:rPr>
              <a:t>תוכנית עבודה מוצעת</a:t>
            </a:r>
          </a:p>
          <a:p>
            <a:pPr algn="ctr"/>
            <a:r>
              <a:rPr lang="he-IL" dirty="0"/>
              <a:t> </a:t>
            </a:r>
          </a:p>
        </p:txBody>
      </p:sp>
      <p:graphicFrame>
        <p:nvGraphicFramePr>
          <p:cNvPr id="5" name="טבלה 4">
            <a:extLst>
              <a:ext uri="{FF2B5EF4-FFF2-40B4-BE49-F238E27FC236}">
                <a16:creationId xmlns:a16="http://schemas.microsoft.com/office/drawing/2014/main" id="{9614826D-502A-4971-9B05-40FCE05AD7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781922"/>
              </p:ext>
            </p:extLst>
          </p:nvPr>
        </p:nvGraphicFramePr>
        <p:xfrm>
          <a:off x="723900" y="2170743"/>
          <a:ext cx="7620000" cy="4177826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2409227">
                  <a:extLst>
                    <a:ext uri="{9D8B030D-6E8A-4147-A177-3AD203B41FA5}">
                      <a16:colId xmlns:a16="http://schemas.microsoft.com/office/drawing/2014/main" val="3394124867"/>
                    </a:ext>
                  </a:extLst>
                </a:gridCol>
                <a:gridCol w="1315223">
                  <a:extLst>
                    <a:ext uri="{9D8B030D-6E8A-4147-A177-3AD203B41FA5}">
                      <a16:colId xmlns:a16="http://schemas.microsoft.com/office/drawing/2014/main" val="4047128638"/>
                    </a:ext>
                  </a:extLst>
                </a:gridCol>
                <a:gridCol w="1947775">
                  <a:extLst>
                    <a:ext uri="{9D8B030D-6E8A-4147-A177-3AD203B41FA5}">
                      <a16:colId xmlns:a16="http://schemas.microsoft.com/office/drawing/2014/main" val="1985048468"/>
                    </a:ext>
                  </a:extLst>
                </a:gridCol>
                <a:gridCol w="1947775">
                  <a:extLst>
                    <a:ext uri="{9D8B030D-6E8A-4147-A177-3AD203B41FA5}">
                      <a16:colId xmlns:a16="http://schemas.microsoft.com/office/drawing/2014/main" val="375614473"/>
                    </a:ext>
                  </a:extLst>
                </a:gridCol>
              </a:tblGrid>
              <a:tr h="193870"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1100">
                          <a:effectLst/>
                        </a:rPr>
                        <a:t>משימה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1100">
                          <a:effectLst/>
                        </a:rPr>
                        <a:t>מועד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1100">
                          <a:effectLst/>
                        </a:rPr>
                        <a:t>תוצר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1100" dirty="0">
                          <a:effectLst/>
                        </a:rPr>
                        <a:t>אחראי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88387154"/>
                  </a:ext>
                </a:extLst>
              </a:tr>
              <a:tr h="402910"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1100" dirty="0">
                          <a:effectLst/>
                        </a:rPr>
                        <a:t>אפיון המחקר 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1100">
                          <a:effectLst/>
                        </a:rPr>
                        <a:t>אוקטובר 2020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1100">
                          <a:effectLst/>
                        </a:rPr>
                        <a:t>מסמך טיוטה לדיון עם נציגי הרשויות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1100">
                          <a:effectLst/>
                        </a:rPr>
                        <a:t>המכון לחקר התחבורה ותחבורה היום ומחר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01038175"/>
                  </a:ext>
                </a:extLst>
              </a:tr>
              <a:tr h="730342"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1100">
                          <a:effectLst/>
                        </a:rPr>
                        <a:t>פגישה בין כל המעורבים להצגת הקונספט והחלטות לגבי המשך התהליך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1100">
                          <a:effectLst/>
                        </a:rPr>
                        <a:t>תחילת נובמבר 2020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1100" dirty="0">
                          <a:effectLst/>
                        </a:rPr>
                        <a:t>רשימת יישובים שישתתפו.</a:t>
                      </a:r>
                      <a:endParaRPr lang="en-US" sz="1100" dirty="0">
                        <a:effectLst/>
                      </a:endParaRPr>
                    </a:p>
                    <a:p>
                      <a:pPr algn="just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1100" dirty="0">
                          <a:effectLst/>
                        </a:rPr>
                        <a:t>דיוק המטרות והתוצרים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1100">
                          <a:effectLst/>
                        </a:rPr>
                        <a:t>השתתפות כולם</a:t>
                      </a:r>
                      <a:endParaRPr lang="en-US" sz="1100">
                        <a:effectLst/>
                      </a:endParaRPr>
                    </a:p>
                    <a:p>
                      <a:pPr algn="just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1100">
                          <a:effectLst/>
                        </a:rPr>
                        <a:t>תיאום – אשכול השרון (יאנה)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97130866"/>
                  </a:ext>
                </a:extLst>
              </a:tr>
              <a:tr h="611948"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1100">
                          <a:effectLst/>
                        </a:rPr>
                        <a:t>גיוס משתתפים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1100">
                          <a:effectLst/>
                        </a:rPr>
                        <a:t>נובמבר 2020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1100">
                          <a:effectLst/>
                        </a:rPr>
                        <a:t>15-20 משתתפים העונים לקריטריונים שיוגדרו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1100">
                          <a:effectLst/>
                        </a:rPr>
                        <a:t>נציגי הרשויות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39033722"/>
                  </a:ext>
                </a:extLst>
              </a:tr>
              <a:tr h="402910"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1100">
                          <a:effectLst/>
                        </a:rPr>
                        <a:t>תיאום מפגשי קבוצות המיקוד 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1100">
                          <a:effectLst/>
                        </a:rPr>
                        <a:t>נובמבר 2020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1100">
                          <a:effectLst/>
                        </a:rPr>
                        <a:t>זימון המעורבים למפגש הרלוונטי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1100">
                          <a:effectLst/>
                        </a:rPr>
                        <a:t>אשכול השרון (יאנה) בסיוע נציגי הרשויות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12798034"/>
                  </a:ext>
                </a:extLst>
              </a:tr>
              <a:tr h="402910"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1100">
                          <a:effectLst/>
                        </a:rPr>
                        <a:t>הכנת תוכנית מפורטת לקבוצות המיקוד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1100">
                          <a:effectLst/>
                        </a:rPr>
                        <a:t>עד 20 לנובמבר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1100">
                          <a:effectLst/>
                        </a:rPr>
                        <a:t>תוכנית מפורטת לדיון בקבוצות המיקוד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1100" dirty="0">
                          <a:effectLst/>
                        </a:rPr>
                        <a:t>המכון לחקר התחבורה ותחבורה היום ומחר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97459235"/>
                  </a:ext>
                </a:extLst>
              </a:tr>
              <a:tr h="1030026"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1100">
                          <a:effectLst/>
                        </a:rPr>
                        <a:t>קיום קבוצות המיקוד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1100">
                          <a:effectLst/>
                        </a:rPr>
                        <a:t>בין 23/11-04/12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קיום 3 מפגשים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1100">
                          <a:effectLst/>
                        </a:rPr>
                        <a:t>המכון לחקר התחבורה ותחבורה היום ומחר והגורמים המעוניינים להשתתף (נציגי רשויות מוזמנים להשתתף)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0241079"/>
                  </a:ext>
                </a:extLst>
              </a:tr>
              <a:tr h="402910"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1100">
                          <a:effectLst/>
                        </a:rPr>
                        <a:t>ממצאים ודו"ח מסכם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1100">
                          <a:effectLst/>
                        </a:rPr>
                        <a:t>עד 30/12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1100">
                          <a:effectLst/>
                        </a:rPr>
                        <a:t>דו"ח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1100" dirty="0">
                          <a:effectLst/>
                        </a:rPr>
                        <a:t>המכון לחקר התחבורה ותחבורה היום ומחר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217181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6514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לבן 7"/>
          <p:cNvSpPr/>
          <p:nvPr/>
        </p:nvSpPr>
        <p:spPr>
          <a:xfrm rot="16200000" flipH="1">
            <a:off x="4495801" y="-3602046"/>
            <a:ext cx="152399" cy="914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804F6167-E44D-4535-B608-5C80CD44BD32}"/>
              </a:ext>
            </a:extLst>
          </p:cNvPr>
          <p:cNvSpPr txBox="1"/>
          <p:nvPr/>
        </p:nvSpPr>
        <p:spPr>
          <a:xfrm>
            <a:off x="1447800" y="2391202"/>
            <a:ext cx="6248400" cy="307776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endParaRPr lang="he-IL" dirty="0">
              <a:solidFill>
                <a:schemeClr val="bg1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algn="ctr"/>
            <a:r>
              <a:rPr lang="he-IL" sz="2800" b="1" dirty="0">
                <a:solidFill>
                  <a:schemeClr val="bg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פורום רשויות ערביות באשכול השרון:</a:t>
            </a:r>
            <a:endParaRPr lang="he-IL" b="1" dirty="0">
              <a:solidFill>
                <a:schemeClr val="bg1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algn="ctr"/>
            <a:r>
              <a:rPr lang="he-IL" b="1" dirty="0">
                <a:solidFill>
                  <a:schemeClr val="bg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במסגרת מיזם תחבורה מקיימת בשרון בשיתוף אשכול השרון</a:t>
            </a:r>
          </a:p>
          <a:p>
            <a:pPr algn="ctr"/>
            <a:endParaRPr lang="he-IL" b="1" dirty="0">
              <a:solidFill>
                <a:schemeClr val="bg1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algn="ctr"/>
            <a:endParaRPr lang="he-IL" b="1" dirty="0">
              <a:solidFill>
                <a:schemeClr val="bg1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algn="ctr"/>
            <a:r>
              <a:rPr lang="he-IL" b="1" dirty="0">
                <a:solidFill>
                  <a:schemeClr val="bg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מפגש 11</a:t>
            </a:r>
          </a:p>
          <a:p>
            <a:pPr algn="ctr"/>
            <a:r>
              <a:rPr lang="he-IL" sz="4000" b="1" dirty="0">
                <a:solidFill>
                  <a:schemeClr val="bg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הכנה לקבוצות מיקוד</a:t>
            </a:r>
          </a:p>
          <a:p>
            <a:pPr algn="ctr"/>
            <a:endParaRPr lang="he-IL" dirty="0">
              <a:solidFill>
                <a:schemeClr val="bg1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algn="ctr"/>
            <a:endParaRPr lang="he-IL" dirty="0">
              <a:solidFill>
                <a:schemeClr val="bg1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3" name="תיבת טקסט 2">
            <a:extLst>
              <a:ext uri="{FF2B5EF4-FFF2-40B4-BE49-F238E27FC236}">
                <a16:creationId xmlns:a16="http://schemas.microsoft.com/office/drawing/2014/main" id="{9B9F4842-124F-44E7-AC43-50E10CBBB1E6}"/>
              </a:ext>
            </a:extLst>
          </p:cNvPr>
          <p:cNvSpPr txBox="1"/>
          <p:nvPr/>
        </p:nvSpPr>
        <p:spPr>
          <a:xfrm>
            <a:off x="1905000" y="329684"/>
            <a:ext cx="52578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פורום רשויות ערביות אשכול השרון- הכנה לקבוצות מיקוד</a:t>
            </a:r>
          </a:p>
        </p:txBody>
      </p:sp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4DBAE099-3D09-431E-8BA3-F058B492FF9A}"/>
              </a:ext>
            </a:extLst>
          </p:cNvPr>
          <p:cNvSpPr txBox="1"/>
          <p:nvPr/>
        </p:nvSpPr>
        <p:spPr>
          <a:xfrm>
            <a:off x="10788069" y="3581400"/>
            <a:ext cx="184731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endParaRPr lang="he-IL" dirty="0"/>
          </a:p>
        </p:txBody>
      </p:sp>
      <p:sp>
        <p:nvSpPr>
          <p:cNvPr id="13" name="תיבת טקסט 12">
            <a:extLst>
              <a:ext uri="{FF2B5EF4-FFF2-40B4-BE49-F238E27FC236}">
                <a16:creationId xmlns:a16="http://schemas.microsoft.com/office/drawing/2014/main" id="{9217EB61-A2F0-4F61-B48F-80D1854EF489}"/>
              </a:ext>
            </a:extLst>
          </p:cNvPr>
          <p:cNvSpPr txBox="1"/>
          <p:nvPr/>
        </p:nvSpPr>
        <p:spPr>
          <a:xfrm>
            <a:off x="914400" y="1247413"/>
            <a:ext cx="7162800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600" dirty="0">
                <a:solidFill>
                  <a:srgbClr val="0070C0"/>
                </a:solidFill>
              </a:rPr>
              <a:t>קיום קבוצות המיקוד</a:t>
            </a:r>
          </a:p>
          <a:p>
            <a:pPr algn="ctr"/>
            <a:r>
              <a:rPr lang="he-IL" dirty="0"/>
              <a:t> </a:t>
            </a:r>
          </a:p>
        </p:txBody>
      </p:sp>
      <p:sp>
        <p:nvSpPr>
          <p:cNvPr id="9" name="תיבת טקסט 8">
            <a:extLst>
              <a:ext uri="{FF2B5EF4-FFF2-40B4-BE49-F238E27FC236}">
                <a16:creationId xmlns:a16="http://schemas.microsoft.com/office/drawing/2014/main" id="{192C568D-D1DA-4B1E-BD18-4B1144758538}"/>
              </a:ext>
            </a:extLst>
          </p:cNvPr>
          <p:cNvSpPr txBox="1"/>
          <p:nvPr/>
        </p:nvSpPr>
        <p:spPr>
          <a:xfrm>
            <a:off x="304800" y="2004001"/>
            <a:ext cx="8686800" cy="4093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he-IL" sz="2000" b="1" dirty="0">
                <a:solidFill>
                  <a:schemeClr val="accent5">
                    <a:lumMod val="50000"/>
                  </a:schemeClr>
                </a:solidFill>
              </a:rPr>
              <a:t>מתוכננות 3 קבוצות מיקוד. </a:t>
            </a:r>
          </a:p>
          <a:p>
            <a:pPr algn="ctr"/>
            <a:r>
              <a:rPr lang="he-IL" sz="2000" b="1" dirty="0">
                <a:solidFill>
                  <a:schemeClr val="accent5">
                    <a:lumMod val="50000"/>
                  </a:schemeClr>
                </a:solidFill>
              </a:rPr>
              <a:t>בכל קבוצה ישתתפו 5-7 משתתפים. </a:t>
            </a:r>
          </a:p>
          <a:p>
            <a:pPr algn="ctr"/>
            <a:r>
              <a:rPr lang="he-IL" sz="2000" b="1" dirty="0">
                <a:solidFill>
                  <a:schemeClr val="accent5">
                    <a:lumMod val="50000"/>
                  </a:schemeClr>
                </a:solidFill>
              </a:rPr>
              <a:t>המפגשים יתקיימו במתכונת מקוונת (זום). </a:t>
            </a:r>
          </a:p>
          <a:p>
            <a:pPr algn="ctr"/>
            <a:r>
              <a:rPr lang="he-IL" sz="2000" b="1" dirty="0">
                <a:solidFill>
                  <a:schemeClr val="accent5">
                    <a:lumMod val="50000"/>
                  </a:schemeClr>
                </a:solidFill>
              </a:rPr>
              <a:t>קבוצות המיקוד יתקיימו בשפה הערבית.</a:t>
            </a:r>
          </a:p>
          <a:p>
            <a:endParaRPr lang="he-IL" dirty="0"/>
          </a:p>
          <a:p>
            <a:r>
              <a:rPr lang="he-IL" u="sng" dirty="0"/>
              <a:t>פרופיל משתתפים</a:t>
            </a:r>
            <a:r>
              <a:rPr lang="he-IL" dirty="0"/>
              <a:t>:</a:t>
            </a:r>
          </a:p>
          <a:p>
            <a:r>
              <a:rPr lang="he-IL" dirty="0"/>
              <a:t>1. מסוגלים להתחבר ולהשתתף בדיון בזום.</a:t>
            </a:r>
          </a:p>
          <a:p>
            <a:r>
              <a:rPr lang="he-IL" dirty="0"/>
              <a:t>2. משתמשים בתחבורה ציבורית בתדירות של מספר פעמים בחודש/פעם בשבוע (לפני מגפת הקורונה).  </a:t>
            </a:r>
          </a:p>
          <a:p>
            <a:r>
              <a:rPr lang="he-IL" dirty="0"/>
              <a:t>מאפיינים נוספים לדיון עם נציגי הרשויות:</a:t>
            </a:r>
          </a:p>
          <a:p>
            <a:r>
              <a:rPr lang="he-IL" dirty="0"/>
              <a:t>3. האם להתמקד ב: נסיעות בתוך היישוב, נסיעות ביישוב ובין היישובים הסמוכים, כללי – ללא הגבלה</a:t>
            </a:r>
          </a:p>
          <a:p>
            <a:r>
              <a:rPr lang="he-IL" dirty="0"/>
              <a:t>4. אוכלוסיית יעד: נשים, סטודנטים (אני בפסק אם יש מה לחדש בצרכים), כללי</a:t>
            </a:r>
          </a:p>
          <a:p>
            <a:r>
              <a:rPr lang="he-IL" dirty="0"/>
              <a:t>5. יישובים משתתפים: לפי בחירת נציגי הרשויות ולפחות 4 משתתפים מכל רשות שמשתתפת</a:t>
            </a:r>
          </a:p>
        </p:txBody>
      </p:sp>
    </p:spTree>
    <p:extLst>
      <p:ext uri="{BB962C8B-B14F-4D97-AF65-F5344CB8AC3E}">
        <p14:creationId xmlns:p14="http://schemas.microsoft.com/office/powerpoint/2010/main" val="28853642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: פינות מעוגלות 1">
            <a:extLst>
              <a:ext uri="{FF2B5EF4-FFF2-40B4-BE49-F238E27FC236}">
                <a16:creationId xmlns:a16="http://schemas.microsoft.com/office/drawing/2014/main" id="{D9AB01BE-5BDE-4178-8D26-0E4F3A66D23C}"/>
              </a:ext>
            </a:extLst>
          </p:cNvPr>
          <p:cNvSpPr/>
          <p:nvPr/>
        </p:nvSpPr>
        <p:spPr>
          <a:xfrm>
            <a:off x="372279" y="2070652"/>
            <a:ext cx="8399441" cy="3893594"/>
          </a:xfrm>
          <a:prstGeom prst="roundRect">
            <a:avLst/>
          </a:prstGeom>
          <a:solidFill>
            <a:srgbClr val="2A72A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7"/>
          <p:cNvSpPr/>
          <p:nvPr/>
        </p:nvSpPr>
        <p:spPr>
          <a:xfrm rot="16200000" flipH="1">
            <a:off x="4495801" y="-3602046"/>
            <a:ext cx="152399" cy="914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804F6167-E44D-4535-B608-5C80CD44BD32}"/>
              </a:ext>
            </a:extLst>
          </p:cNvPr>
          <p:cNvSpPr txBox="1"/>
          <p:nvPr/>
        </p:nvSpPr>
        <p:spPr>
          <a:xfrm>
            <a:off x="-2133600" y="2438400"/>
            <a:ext cx="10905320" cy="350865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>
                <a:solidFill>
                  <a:schemeClr val="bg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             </a:t>
            </a:r>
            <a:r>
              <a:rPr lang="he-IL" sz="2800" b="1" dirty="0">
                <a:solidFill>
                  <a:schemeClr val="bg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לפרטים נוספים:</a:t>
            </a:r>
          </a:p>
          <a:p>
            <a:endParaRPr lang="he-IL" sz="2800" b="1" dirty="0">
              <a:solidFill>
                <a:schemeClr val="bg1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r>
              <a:rPr lang="he-IL" sz="2800" b="1" dirty="0">
                <a:solidFill>
                  <a:schemeClr val="bg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e-IL" sz="2800" b="1" dirty="0">
                <a:solidFill>
                  <a:schemeClr val="bg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תמר קינן, 'תחבורה היום ומחר'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he-IL" sz="2800" b="1" dirty="0">
              <a:solidFill>
                <a:schemeClr val="bg1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e-IL" sz="2800" b="1" dirty="0" err="1">
                <a:solidFill>
                  <a:schemeClr val="bg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איבתהאל</a:t>
            </a:r>
            <a:r>
              <a:rPr lang="he-IL" sz="2800" b="1" dirty="0">
                <a:solidFill>
                  <a:schemeClr val="bg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שיתי, המכון לחקר התחבורה בטכניון</a:t>
            </a:r>
          </a:p>
          <a:p>
            <a:pPr algn="ctr"/>
            <a:endParaRPr lang="he-IL" b="1" dirty="0">
              <a:solidFill>
                <a:schemeClr val="bg1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algn="ctr"/>
            <a:endParaRPr lang="he-IL" dirty="0">
              <a:solidFill>
                <a:schemeClr val="bg1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algn="ctr"/>
            <a:endParaRPr lang="he-IL" dirty="0">
              <a:solidFill>
                <a:schemeClr val="bg1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244487591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39192</TotalTime>
  <Words>612</Words>
  <Application>Microsoft Office PowerPoint</Application>
  <PresentationFormat>‫הצגה על המסך (4:3)</PresentationFormat>
  <Paragraphs>123</Paragraphs>
  <Slides>7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7</vt:i4>
      </vt:variant>
    </vt:vector>
  </HeadingPairs>
  <TitlesOfParts>
    <vt:vector size="11" baseType="lpstr">
      <vt:lpstr>Arial</vt:lpstr>
      <vt:lpstr>Calibri</vt:lpstr>
      <vt:lpstr>Gisha</vt:lpstr>
      <vt:lpstr>ערכת נושא Office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user</dc:creator>
  <cp:lastModifiedBy>Romi Alon</cp:lastModifiedBy>
  <cp:revision>278</cp:revision>
  <cp:lastPrinted>2020-10-26T11:05:37Z</cp:lastPrinted>
  <dcterms:created xsi:type="dcterms:W3CDTF">2011-05-11T09:51:02Z</dcterms:created>
  <dcterms:modified xsi:type="dcterms:W3CDTF">2020-11-04T07:39:54Z</dcterms:modified>
</cp:coreProperties>
</file>